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3" r:id="rId1"/>
  </p:sldMasterIdLst>
  <p:notesMasterIdLst>
    <p:notesMasterId r:id="rId11"/>
  </p:notesMasterIdLst>
  <p:handoutMasterIdLst>
    <p:handoutMasterId r:id="rId12"/>
  </p:handoutMasterIdLst>
  <p:sldIdLst>
    <p:sldId id="360" r:id="rId2"/>
    <p:sldId id="330" r:id="rId3"/>
    <p:sldId id="533" r:id="rId4"/>
    <p:sldId id="539" r:id="rId5"/>
    <p:sldId id="557" r:id="rId6"/>
    <p:sldId id="560" r:id="rId7"/>
    <p:sldId id="558" r:id="rId8"/>
    <p:sldId id="542" r:id="rId9"/>
    <p:sldId id="329" r:id="rId10"/>
  </p:sldIdLst>
  <p:sldSz cx="9144000" cy="6858000" type="screen4x3"/>
  <p:notesSz cx="9928225" cy="679767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5FE2AFC2-AA75-41F9-BEA9-F3CA53E2C55C}">
          <p14:sldIdLst>
            <p14:sldId id="360"/>
            <p14:sldId id="330"/>
            <p14:sldId id="533"/>
            <p14:sldId id="539"/>
            <p14:sldId id="557"/>
            <p14:sldId id="560"/>
            <p14:sldId id="558"/>
            <p14:sldId id="542"/>
            <p14:sldId id="3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799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orient="horz" pos="1389">
          <p15:clr>
            <a:srgbClr val="A4A3A4"/>
          </p15:clr>
        </p15:guide>
        <p15:guide id="5" orient="horz" pos="1162">
          <p15:clr>
            <a:srgbClr val="A4A3A4"/>
          </p15:clr>
        </p15:guide>
        <p15:guide id="6" pos="2880">
          <p15:clr>
            <a:srgbClr val="A4A3A4"/>
          </p15:clr>
        </p15:guide>
        <p15:guide id="7" pos="249">
          <p15:clr>
            <a:srgbClr val="A4A3A4"/>
          </p15:clr>
        </p15:guide>
        <p15:guide id="8" pos="55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B0600"/>
    <a:srgbClr val="FFFFFF"/>
    <a:srgbClr val="0000FF"/>
    <a:srgbClr val="FFCC00"/>
    <a:srgbClr val="0033CC"/>
    <a:srgbClr val="FF0000"/>
    <a:srgbClr val="000099"/>
    <a:srgbClr val="404040"/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보통 스타일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75" autoAdjust="0"/>
    <p:restoredTop sz="96759" autoAdjust="0"/>
  </p:normalViewPr>
  <p:slideViewPr>
    <p:cSldViewPr showGuides="1">
      <p:cViewPr varScale="1">
        <p:scale>
          <a:sx n="115" d="100"/>
          <a:sy n="115" d="100"/>
        </p:scale>
        <p:origin x="1824" y="114"/>
      </p:cViewPr>
      <p:guideLst>
        <p:guide orient="horz" pos="2160"/>
        <p:guide orient="horz" pos="799"/>
        <p:guide orient="horz" pos="3974"/>
        <p:guide orient="horz" pos="1389"/>
        <p:guide orient="horz" pos="1162"/>
        <p:guide pos="2880"/>
        <p:guide pos="249"/>
        <p:guide pos="55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howGuides="1">
      <p:cViewPr varScale="1">
        <p:scale>
          <a:sx n="118" d="100"/>
          <a:sy n="118" d="100"/>
        </p:scale>
        <p:origin x="1176" y="90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3696" y="0"/>
            <a:ext cx="4302231" cy="339884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>
              <a:defRPr sz="1200"/>
            </a:lvl1pPr>
          </a:lstStyle>
          <a:p>
            <a:fld id="{1F682577-C0BB-406C-958E-F53315ED40F0}" type="datetimeFigureOut">
              <a:rPr lang="ko-KR" altLang="en-US" smtClean="0"/>
              <a:pPr/>
              <a:t>2023-01-17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3696" y="6456612"/>
            <a:ext cx="4302231" cy="339884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r">
              <a:defRPr sz="1200"/>
            </a:lvl1pPr>
          </a:lstStyle>
          <a:p>
            <a:fld id="{CD1FF977-62D3-4168-A83C-8FFCB79424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0805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3696" y="0"/>
            <a:ext cx="4302231" cy="339884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>
              <a:defRPr sz="1200"/>
            </a:lvl1pPr>
          </a:lstStyle>
          <a:p>
            <a:fld id="{510020CF-26FA-42CF-8743-139664075565}" type="datetimeFigureOut">
              <a:rPr lang="ko-KR" altLang="en-US" smtClean="0"/>
              <a:pPr/>
              <a:t>2023-01-17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10" tIns="45505" rIns="91010" bIns="45505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010" tIns="45505" rIns="91010" bIns="45505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3696" y="6456612"/>
            <a:ext cx="4302231" cy="339884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r">
              <a:defRPr sz="1200"/>
            </a:lvl1pPr>
          </a:lstStyle>
          <a:p>
            <a:fld id="{6940135E-810D-4063-8813-E94D6651C52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8309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5C5EC-9EE0-4441-8410-5C9C6EAFD13A}" type="slidenum">
              <a:rPr lang="ko-KR" altLang="en-US" smtClean="0">
                <a:solidFill>
                  <a:prstClr val="black"/>
                </a:solidFill>
              </a:rPr>
              <a:pPr/>
              <a:t>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786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5C5EC-9EE0-4441-8410-5C9C6EAFD13A}" type="slidenum">
              <a:rPr lang="ko-KR" altLang="en-US" smtClean="0">
                <a:solidFill>
                  <a:prstClr val="black"/>
                </a:solidFill>
              </a:rPr>
              <a:pPr/>
              <a:t>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58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135E-810D-4063-8813-E94D6651C521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7984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5C5EC-9EE0-4441-8410-5C9C6EAFD13A}" type="slidenum">
              <a:rPr lang="ko-KR" altLang="en-US" smtClean="0">
                <a:solidFill>
                  <a:prstClr val="black"/>
                </a:solidFill>
              </a:rPr>
              <a:pPr/>
              <a:t>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109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박경은\작업\비즈니스\0048.세트_굿아이디어_002\이미지\비즈니스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0887"/>
            <a:ext cx="9158515" cy="6868888"/>
          </a:xfrm>
          <a:prstGeom prst="rect">
            <a:avLst/>
          </a:prstGeom>
          <a:noFill/>
        </p:spPr>
      </p:pic>
      <p:pic>
        <p:nvPicPr>
          <p:cNvPr id="1030" name="Picture 6" descr="D:\박경은\작업\비즈니스\0048.세트_굿아이디어_002\이미지\뇌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95536" y="4411267"/>
            <a:ext cx="1848849" cy="2258093"/>
          </a:xfrm>
          <a:prstGeom prst="rect">
            <a:avLst/>
          </a:prstGeom>
          <a:noFill/>
        </p:spPr>
      </p:pic>
      <p:pic>
        <p:nvPicPr>
          <p:cNvPr id="1031" name="Picture 7" descr="D:\박경은\작업\비즈니스\0048.세트_굿아이디어_002\이미지\1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5373802"/>
            <a:ext cx="222287" cy="350530"/>
          </a:xfrm>
          <a:prstGeom prst="rect">
            <a:avLst/>
          </a:prstGeom>
          <a:noFill/>
        </p:spPr>
      </p:pic>
      <p:pic>
        <p:nvPicPr>
          <p:cNvPr id="1032" name="Picture 8" descr="D:\박경은\작업\비즈니스\0048.세트_굿아이디어_002\이미지\2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02893" y="5462394"/>
            <a:ext cx="190491" cy="190491"/>
          </a:xfrm>
          <a:prstGeom prst="rect">
            <a:avLst/>
          </a:prstGeom>
          <a:noFill/>
        </p:spPr>
      </p:pic>
      <p:pic>
        <p:nvPicPr>
          <p:cNvPr id="1033" name="Picture 9" descr="D:\박경은\작업\비즈니스\0048.세트_굿아이디어_002\이미지\3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93393" y="5848156"/>
            <a:ext cx="285743" cy="357179"/>
          </a:xfrm>
          <a:prstGeom prst="rect">
            <a:avLst/>
          </a:prstGeom>
          <a:noFill/>
        </p:spPr>
      </p:pic>
      <p:pic>
        <p:nvPicPr>
          <p:cNvPr id="1034" name="Picture 10" descr="D:\박경은\작업\비즈니스\0048.세트_굿아이디어_002\이미지\4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36331" y="5986269"/>
            <a:ext cx="247641" cy="247641"/>
          </a:xfrm>
          <a:prstGeom prst="rect">
            <a:avLst/>
          </a:prstGeom>
          <a:noFill/>
        </p:spPr>
      </p:pic>
      <p:pic>
        <p:nvPicPr>
          <p:cNvPr id="1035" name="Picture 11" descr="D:\박경은\작업\비즈니스\0048.세트_굿아이디어_002\이미지\5.pn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77691" y="6357733"/>
            <a:ext cx="316708" cy="333377"/>
          </a:xfrm>
          <a:prstGeom prst="rect">
            <a:avLst/>
          </a:prstGeom>
          <a:noFill/>
        </p:spPr>
      </p:pic>
      <p:pic>
        <p:nvPicPr>
          <p:cNvPr id="1036" name="Picture 12" descr="D:\박경은\작업\비즈니스\0048.세트_굿아이디어_002\이미지\6.pn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72941" y="5805264"/>
            <a:ext cx="718475" cy="8382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305 0.17222 C 0.11666 0.12361 0.09045 0.075 0.06666 0.0463 C 0.04288 0.01759 0.02135 0.0088 -1.38889E-6 -7.40741E-7 " pathEditMode="relative" ptsTypes="aaA">
                                      <p:cBhvr>
                                        <p:cTn id="20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89 0.13149 C 0.14063 0.08496 0.09254 0.03866 0.06112 0.01667 C 0.02969 -0.00532 0.01476 -0.00277 -4.16667E-6 7.40741E-6 " pathEditMode="relative" ptsTypes="aaA">
                                      <p:cBhvr>
                                        <p:cTn id="2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306 0.06667 C 0.10834 0.04259 0.07379 0.01852 0.05001 0.00741 C 0.02622 -0.0037 0.01303 -0.00185 6.94444E-6 -7.40741E-7 " pathEditMode="relative" ptsTypes="aaA">
                                      <p:cBhvr>
                                        <p:cTn id="35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111 0.15925 C 0.19601 0.10578 0.13108 0.05254 0.0875 0.02592 C 0.04392 -0.0007 0.02188 -0.00047 1.11111E-6 4.44444E-6 " pathEditMode="relative" ptsTypes="aaA">
                                      <p:cBhvr>
                                        <p:cTn id="43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 0.23333 C 0.24097 0.15648 0.13194 0.07963 0.07361 0.04074 C 0.01528 0.00185 0.00764 0.00093 -5.55556E-7 -8.67362E-19 " pathEditMode="relative" ptsTypes="aaA">
                                      <p:cBhvr>
                                        <p:cTn id="5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993 0.22199 C 0.23628 0.16088 0.18281 0.09977 0.13437 0.06273 C 0.08594 0.02569 0.04271 0.01273 -0.00035 -0.00023 " pathEditMode="relative" ptsTypes="aaA">
                                      <p:cBhvr>
                                        <p:cTn id="5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D:\박경은\작업\비즈니스\0048.세트_굿아이디어_002\이미지\비즈니스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0887"/>
            <a:ext cx="9158515" cy="6868888"/>
          </a:xfrm>
          <a:prstGeom prst="rect">
            <a:avLst/>
          </a:prstGeom>
          <a:noFill/>
        </p:spPr>
      </p:pic>
      <p:pic>
        <p:nvPicPr>
          <p:cNvPr id="16" name="그림 15" descr="선.png"/>
          <p:cNvPicPr>
            <a:picLocks noChangeAspect="1"/>
          </p:cNvPicPr>
          <p:nvPr userDrawn="1"/>
        </p:nvPicPr>
        <p:blipFill>
          <a:blip r:embed="rId3" cstate="print"/>
          <a:srcRect l="13079"/>
          <a:stretch>
            <a:fillRect/>
          </a:stretch>
        </p:blipFill>
        <p:spPr>
          <a:xfrm>
            <a:off x="0" y="2143116"/>
            <a:ext cx="4425897" cy="3929066"/>
          </a:xfrm>
          <a:prstGeom prst="rect">
            <a:avLst/>
          </a:prstGeom>
        </p:spPr>
      </p:pic>
      <p:pic>
        <p:nvPicPr>
          <p:cNvPr id="17" name="그림 16" descr="시계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57224" y="2557360"/>
            <a:ext cx="2286016" cy="1300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532235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D:\박경은\작업\비즈니스\0048.세트_굿아이디어_002\이미지\비즈니스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0887"/>
            <a:ext cx="9158515" cy="6868888"/>
          </a:xfrm>
          <a:prstGeom prst="rect">
            <a:avLst/>
          </a:prstGeom>
          <a:noFill/>
        </p:spPr>
      </p:pic>
      <p:pic>
        <p:nvPicPr>
          <p:cNvPr id="16" name="그림 15" descr="선.png"/>
          <p:cNvPicPr>
            <a:picLocks noChangeAspect="1"/>
          </p:cNvPicPr>
          <p:nvPr userDrawn="1"/>
        </p:nvPicPr>
        <p:blipFill>
          <a:blip r:embed="rId3" cstate="print"/>
          <a:srcRect l="13079"/>
          <a:stretch>
            <a:fillRect/>
          </a:stretch>
        </p:blipFill>
        <p:spPr>
          <a:xfrm>
            <a:off x="0" y="2143116"/>
            <a:ext cx="4425897" cy="3929066"/>
          </a:xfrm>
          <a:prstGeom prst="rect">
            <a:avLst/>
          </a:prstGeom>
        </p:spPr>
      </p:pic>
      <p:pic>
        <p:nvPicPr>
          <p:cNvPr id="17" name="그림 16" descr="시계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57224" y="2557360"/>
            <a:ext cx="2286016" cy="130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8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D:\박경은\작업\비즈니스\0048.세트_굿아이디어_002\이미지\비즈니스.jpg"/>
          <p:cNvPicPr>
            <a:picLocks noChangeAspect="1" noChangeArrowheads="1"/>
          </p:cNvPicPr>
          <p:nvPr userDrawn="1"/>
        </p:nvPicPr>
        <p:blipFill>
          <a:blip r:embed="rId2" cstate="print"/>
          <a:srcRect b="84241"/>
          <a:stretch>
            <a:fillRect/>
          </a:stretch>
        </p:blipFill>
        <p:spPr bwMode="auto">
          <a:xfrm>
            <a:off x="-1" y="-10887"/>
            <a:ext cx="9144001" cy="939557"/>
          </a:xfrm>
          <a:prstGeom prst="rect">
            <a:avLst/>
          </a:prstGeom>
          <a:noFill/>
        </p:spPr>
      </p:pic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500034" y="228600"/>
            <a:ext cx="8208962" cy="560414"/>
          </a:xfrm>
          <a:prstGeom prst="rect">
            <a:avLst/>
          </a:prstGeom>
        </p:spPr>
        <p:txBody>
          <a:bodyPr anchor="ctr"/>
          <a:lstStyle>
            <a:lvl1pPr algn="l">
              <a:defRPr sz="350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pic>
        <p:nvPicPr>
          <p:cNvPr id="13" name="Picture 6" descr="D:\박경은\작업\비즈니스\0048.세트_굿아이디어_002\이미지\뇌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0553" y="127873"/>
            <a:ext cx="571504" cy="70768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 userDrawn="1"/>
        </p:nvSpPr>
        <p:spPr>
          <a:xfrm>
            <a:off x="4571999" y="6347911"/>
            <a:ext cx="2438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1200" dirty="0">
                <a:solidFill>
                  <a:schemeClr val="bg1"/>
                </a:solidFill>
                <a:latin typeface="휴먼엑스포" pitchFamily="18" charset="-127"/>
                <a:ea typeface="휴먼엑스포" pitchFamily="18" charset="-127"/>
              </a:rPr>
              <a:t>KAIST</a:t>
            </a:r>
            <a:r>
              <a:rPr lang="en-US" altLang="ko-KR" sz="1200" baseline="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200" baseline="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지식재산대학원프로그램</a:t>
            </a:r>
            <a:endParaRPr lang="en-US" altLang="ko-KR" sz="1200" baseline="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r"/>
            <a:r>
              <a:rPr lang="en-US" altLang="ko-KR" sz="800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               Master</a:t>
            </a:r>
            <a:r>
              <a:rPr lang="en-US" altLang="ko-KR" sz="800" baseline="0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 Of Intellectual Property  </a:t>
            </a:r>
            <a:endParaRPr lang="en-US" altLang="ko-KR" sz="800" dirty="0">
              <a:solidFill>
                <a:schemeClr val="bg1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9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179512" y="6387662"/>
            <a:ext cx="648072" cy="365125"/>
          </a:xfrm>
          <a:prstGeom prst="rect">
            <a:avLst/>
          </a:prstGeom>
        </p:spPr>
        <p:txBody>
          <a:bodyPr/>
          <a:lstStyle/>
          <a:p>
            <a:fld id="{AC37FD46-151A-4C30-BB4A-4730FDF69562}" type="slidenum">
              <a:rPr lang="ko-KR" altLang="en-US" smtClean="0">
                <a:solidFill>
                  <a:prstClr val="black"/>
                </a:solidFill>
              </a:rPr>
              <a:t>‹#›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pic>
        <p:nvPicPr>
          <p:cNvPr id="8" name="_x63992712" descr="EMB000015043f13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14073" y="6462564"/>
            <a:ext cx="1317799" cy="20739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D:\박경은\작업\비즈니스\0048.세트_굿아이디어_002\이미지\비즈니스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0887"/>
            <a:ext cx="9158515" cy="6868888"/>
          </a:xfrm>
          <a:prstGeom prst="rect">
            <a:avLst/>
          </a:prstGeom>
          <a:noFill/>
        </p:spPr>
      </p:pic>
      <p:pic>
        <p:nvPicPr>
          <p:cNvPr id="14" name="Picture 6" descr="D:\박경은\작업\비즈니스\0048.세트_굿아이디어_002\이미지\뇌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215430"/>
            <a:ext cx="1944216" cy="2407502"/>
          </a:xfrm>
          <a:prstGeom prst="rect">
            <a:avLst/>
          </a:prstGeom>
          <a:noFill/>
        </p:spPr>
      </p:pic>
      <p:pic>
        <p:nvPicPr>
          <p:cNvPr id="25" name="Picture 7" descr="D:\박경은\작업\비즈니스\0048.세트_굿아이디어_002\이미지\1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4007" y="704140"/>
            <a:ext cx="222287" cy="350530"/>
          </a:xfrm>
          <a:prstGeom prst="rect">
            <a:avLst/>
          </a:prstGeom>
          <a:noFill/>
        </p:spPr>
      </p:pic>
      <p:pic>
        <p:nvPicPr>
          <p:cNvPr id="26" name="Picture 8" descr="D:\박경은\작업\비즈니스\0048.세트_굿아이디어_002\이미지\2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3132" y="792732"/>
            <a:ext cx="190491" cy="190491"/>
          </a:xfrm>
          <a:prstGeom prst="rect">
            <a:avLst/>
          </a:prstGeom>
          <a:noFill/>
        </p:spPr>
      </p:pic>
      <p:pic>
        <p:nvPicPr>
          <p:cNvPr id="27" name="Picture 9" descr="D:\박경은\작업\비즈니스\0048.세트_굿아이디어_002\이미지\3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26331" y="1202548"/>
            <a:ext cx="285743" cy="357179"/>
          </a:xfrm>
          <a:prstGeom prst="rect">
            <a:avLst/>
          </a:prstGeom>
          <a:noFill/>
        </p:spPr>
      </p:pic>
      <p:pic>
        <p:nvPicPr>
          <p:cNvPr id="28" name="Picture 10" descr="D:\박경은\작업\비즈니스\0048.세트_굿아이디어_002\이미지\4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69269" y="1340661"/>
            <a:ext cx="247641" cy="247641"/>
          </a:xfrm>
          <a:prstGeom prst="rect">
            <a:avLst/>
          </a:prstGeom>
          <a:noFill/>
        </p:spPr>
      </p:pic>
      <p:pic>
        <p:nvPicPr>
          <p:cNvPr id="29" name="Picture 11" descr="D:\박경은\작업\비즈니스\0048.세트_굿아이디어_002\이미지\5.pn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0629" y="1712125"/>
            <a:ext cx="316708" cy="333377"/>
          </a:xfrm>
          <a:prstGeom prst="rect">
            <a:avLst/>
          </a:prstGeom>
          <a:noFill/>
        </p:spPr>
      </p:pic>
      <p:pic>
        <p:nvPicPr>
          <p:cNvPr id="30" name="Picture 12" descr="D:\박경은\작업\비즈니스\0048.세트_굿아이디어_002\이미지\6.pn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05879" y="1159656"/>
            <a:ext cx="718475" cy="8382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305 0.17222 C 0.11666 0.12361 0.09045 0.075 0.06666 0.0463 C 0.04288 0.01759 0.02135 0.0088 -1.38889E-6 -7.40741E-7 " pathEditMode="relative" ptsTypes="aaA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89 0.13149 C 0.14063 0.08496 0.09254 0.03866 0.06112 0.01667 C 0.02969 -0.00532 0.01476 -0.00277 -4.16667E-6 7.40741E-6 " pathEditMode="relative" ptsTypes="aaA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306 0.06667 C 0.10834 0.04259 0.07379 0.01852 0.05001 0.00741 C 0.02622 -0.0037 0.01303 -0.00185 6.94444E-6 -7.40741E-7 " pathEditMode="relative" ptsTypes="aaA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111 0.15925 C 0.19601 0.10578 0.13108 0.05254 0.0875 0.02592 C 0.04392 -0.0007 0.02188 -0.00047 1.11111E-6 4.44444E-6 " pathEditMode="relative" ptsTypes="aaA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 0.23333 C 0.24097 0.15648 0.13194 0.07963 0.07361 0.04074 C 0.01528 0.00185 0.00764 0.00093 -5.55556E-7 -8.67362E-19 " pathEditMode="relative" ptsTypes="aaA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993 0.22199 C 0.23628 0.16088 0.18281 0.09977 0.13437 0.06273 C 0.08594 0.02569 0.04271 0.01273 -0.00035 -0.00023 " pathEditMode="relative" ptsTypes="aaA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D:\박경은\작업\비즈니스\0048.세트_굿아이디어_002\이미지\비즈니스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0887"/>
            <a:ext cx="9158515" cy="6868888"/>
          </a:xfrm>
          <a:prstGeom prst="rect">
            <a:avLst/>
          </a:prstGeom>
          <a:noFill/>
        </p:spPr>
      </p:pic>
      <p:pic>
        <p:nvPicPr>
          <p:cNvPr id="13" name="Picture 4" descr="D:\박경은\작업\비즈니스\0048.세트_굿아이디어_002\이미지\패턴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-24"/>
            <a:ext cx="9158546" cy="6017165"/>
          </a:xfrm>
          <a:prstGeom prst="rect">
            <a:avLst/>
          </a:prstGeom>
          <a:noFill/>
        </p:spPr>
      </p:pic>
      <p:pic>
        <p:nvPicPr>
          <p:cNvPr id="14" name="Picture 6" descr="D:\박경은\작업\비즈니스\0048.세트_굿아이디어_002\이미지\뇌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8981" y="949276"/>
            <a:ext cx="4497861" cy="5569653"/>
          </a:xfrm>
          <a:prstGeom prst="rect">
            <a:avLst/>
          </a:prstGeom>
          <a:noFill/>
        </p:spPr>
      </p:pic>
      <p:pic>
        <p:nvPicPr>
          <p:cNvPr id="25" name="Picture 7" descr="D:\박경은\작업\비즈니스\0048.세트_굿아이디어_002\이미지\1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7228" y="71414"/>
            <a:ext cx="222287" cy="350530"/>
          </a:xfrm>
          <a:prstGeom prst="rect">
            <a:avLst/>
          </a:prstGeom>
          <a:noFill/>
        </p:spPr>
      </p:pic>
      <p:pic>
        <p:nvPicPr>
          <p:cNvPr id="26" name="Picture 8" descr="D:\박경은\작업\비즈니스\0048.세트_굿아이디어_002\이미지\2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6353" y="160006"/>
            <a:ext cx="190491" cy="190491"/>
          </a:xfrm>
          <a:prstGeom prst="rect">
            <a:avLst/>
          </a:prstGeom>
          <a:noFill/>
        </p:spPr>
      </p:pic>
      <p:pic>
        <p:nvPicPr>
          <p:cNvPr id="27" name="Picture 9" descr="D:\박경은\작업\비즈니스\0048.세트_굿아이디어_002\이미지\3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16853" y="545768"/>
            <a:ext cx="285743" cy="357179"/>
          </a:xfrm>
          <a:prstGeom prst="rect">
            <a:avLst/>
          </a:prstGeom>
          <a:noFill/>
        </p:spPr>
      </p:pic>
      <p:pic>
        <p:nvPicPr>
          <p:cNvPr id="28" name="Picture 10" descr="D:\박경은\작업\비즈니스\0048.세트_굿아이디어_002\이미지\4.pn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59791" y="683881"/>
            <a:ext cx="247641" cy="247641"/>
          </a:xfrm>
          <a:prstGeom prst="rect">
            <a:avLst/>
          </a:prstGeom>
          <a:noFill/>
        </p:spPr>
      </p:pic>
      <p:pic>
        <p:nvPicPr>
          <p:cNvPr id="29" name="Picture 11" descr="D:\박경은\작업\비즈니스\0048.세트_굿아이디어_002\이미지\5.pn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01151" y="1055345"/>
            <a:ext cx="316708" cy="333377"/>
          </a:xfrm>
          <a:prstGeom prst="rect">
            <a:avLst/>
          </a:prstGeom>
          <a:noFill/>
        </p:spPr>
      </p:pic>
      <p:pic>
        <p:nvPicPr>
          <p:cNvPr id="30" name="Picture 12" descr="D:\박경은\작업\비즈니스\0048.세트_굿아이디어_002\이미지\6.pn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96401" y="502876"/>
            <a:ext cx="718475" cy="8382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534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305 0.17222 C 0.11666 0.12361 0.09045 0.075 0.06666 0.0463 C 0.04288 0.01759 0.02135 0.0088 -1.38889E-6 -7.40741E-7 " pathEditMode="relative" ptsTypes="aaA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89 0.13149 C 0.14063 0.08496 0.09254 0.03866 0.06112 0.01667 C 0.02969 -0.00532 0.01476 -0.00277 -4.16667E-6 7.40741E-6 " pathEditMode="relative" ptsTypes="aaA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306 0.06667 C 0.10834 0.04259 0.07379 0.01852 0.05001 0.00741 C 0.02622 -0.0037 0.01303 -0.00185 6.94444E-6 -7.40741E-7 " pathEditMode="relative" ptsTypes="aaA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111 0.15925 C 0.19601 0.10578 0.13108 0.05254 0.0875 0.02592 C 0.04392 -0.0007 0.02188 -0.00047 1.11111E-6 4.44444E-6 " pathEditMode="relative" ptsTypes="aaA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 0.23333 C 0.24097 0.15648 0.13194 0.07963 0.07361 0.04074 C 0.01528 0.00185 0.00764 0.00093 -5.55556E-7 -8.67362E-19 " pathEditMode="relative" ptsTypes="aaA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993 0.22199 C 0.23628 0.16088 0.18281 0.09977 0.13437 0.06273 C 0.08594 0.02569 0.04271 0.01273 -0.00035 -0.00023 " pathEditMode="relative" ptsTypes="aaA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5720" y="54014"/>
            <a:ext cx="2286016" cy="420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 rtl="0" latinLnBrk="1"/>
            <a:r>
              <a:rPr lang="en-US" altLang="ko-KR" sz="3200" kern="1200" baseline="-6000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rPr>
              <a:t>* PNG FILE *</a:t>
            </a:r>
            <a:endParaRPr lang="ko-KR" altLang="en-US" sz="3200" kern="1200" baseline="-6000" dirty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0" r:id="rId2"/>
    <p:sldLayoutId id="2147483679" r:id="rId3"/>
    <p:sldLayoutId id="2147483678" r:id="rId4"/>
    <p:sldLayoutId id="2147483676" r:id="rId5"/>
    <p:sldLayoutId id="2147483677" r:id="rId6"/>
    <p:sldLayoutId id="2147483681" r:id="rId7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1520" y="1757134"/>
            <a:ext cx="864096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2247900" algn="l"/>
              </a:tabLst>
              <a:defRPr/>
            </a:pPr>
            <a:r>
              <a:rPr lang="ko-KR" altLang="en-US" sz="3600" spc="-300" dirty="0">
                <a:ln w="12700">
                  <a:noFill/>
                </a:ln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</a:rPr>
              <a:t>우리나라 성장의 한계 원인과 </a:t>
            </a:r>
            <a:endParaRPr lang="en-US" altLang="ko-KR" sz="3600" spc="-300" dirty="0">
              <a:ln w="12700">
                <a:noFill/>
              </a:ln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2247900" algn="l"/>
              </a:tabLst>
              <a:defRPr/>
            </a:pPr>
            <a:r>
              <a:rPr lang="ko-KR" altLang="en-US" sz="3600" spc="-300" dirty="0">
                <a:ln w="12700">
                  <a:noFill/>
                </a:ln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</a:rPr>
              <a:t>대안적 미래상 도출</a:t>
            </a:r>
            <a:endParaRPr lang="en-US" altLang="ko-KR" sz="3600" spc="-300" dirty="0">
              <a:ln w="12700">
                <a:noFill/>
              </a:ln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2247900" algn="l"/>
              </a:tabLst>
              <a:defRPr/>
            </a:pPr>
            <a:r>
              <a:rPr lang="en-US" altLang="ko-KR" sz="2000" spc="-300" dirty="0">
                <a:ln w="12700">
                  <a:noFill/>
                </a:ln>
                <a:solidFill>
                  <a:srgbClr val="000099"/>
                </a:solidFill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2247900" algn="l"/>
              </a:tabLst>
              <a:defRPr/>
            </a:pPr>
            <a:r>
              <a:rPr lang="en-US" altLang="ko-KR" sz="2000" b="1" dirty="0">
                <a:solidFill>
                  <a:srgbClr val="EEECE1">
                    <a:lumMod val="25000"/>
                  </a:srgbClr>
                </a:solidFill>
              </a:rPr>
              <a:t>- CLA(Causal Layered Analysis)</a:t>
            </a:r>
            <a:r>
              <a:rPr lang="ko-KR" altLang="en-US" sz="2000" b="1" dirty="0">
                <a:solidFill>
                  <a:srgbClr val="EEECE1">
                    <a:lumMod val="25000"/>
                  </a:srgbClr>
                </a:solidFill>
              </a:rPr>
              <a:t>를 중심으로</a:t>
            </a:r>
            <a:r>
              <a:rPr lang="en-US" altLang="ko-KR" sz="2000" b="1" dirty="0">
                <a:solidFill>
                  <a:srgbClr val="EEECE1">
                    <a:lumMod val="25000"/>
                  </a:srgbClr>
                </a:solidFill>
              </a:rPr>
              <a:t>-</a:t>
            </a:r>
            <a:endParaRPr lang="en-US" altLang="ko-KR" sz="2800" spc="-300" dirty="0">
              <a:ln w="12700">
                <a:noFill/>
              </a:ln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3176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0" y="10621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01530"/>
            <a:ext cx="1175072" cy="4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직사각형 7"/>
          <p:cNvSpPr/>
          <p:nvPr/>
        </p:nvSpPr>
        <p:spPr>
          <a:xfrm>
            <a:off x="2819675" y="4583757"/>
            <a:ext cx="5832648" cy="1300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tabLst>
                <a:tab pos="2247900" algn="l"/>
              </a:tabLst>
              <a:defRPr/>
            </a:pPr>
            <a:r>
              <a:rPr lang="en-US" altLang="ko-KR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2023.00.00</a:t>
            </a:r>
            <a:endParaRPr lang="ko-KR" altLang="en-US" b="1" dirty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2247900" algn="l"/>
              </a:tabLst>
              <a:defRPr/>
            </a:pPr>
            <a:endParaRPr lang="en-US" altLang="ko-KR" sz="1050" spc="-140" dirty="0">
              <a:ln w="12700">
                <a:noFill/>
              </a:ln>
              <a:latin typeface="+mn-ea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2247900" algn="l"/>
              </a:tabLst>
              <a:defRPr/>
            </a:pPr>
            <a:r>
              <a:rPr lang="ko-KR" altLang="en-US" b="1" spc="-140" dirty="0">
                <a:ln w="12700">
                  <a:noFill/>
                </a:ln>
                <a:latin typeface="+mn-ea"/>
              </a:rPr>
              <a:t>홍길동</a:t>
            </a:r>
            <a:endParaRPr lang="en-US" altLang="ko-KR" b="1" spc="-140" dirty="0">
              <a:ln w="12700">
                <a:noFill/>
              </a:ln>
              <a:latin typeface="+mn-ea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2247900" algn="l"/>
              </a:tabLst>
              <a:defRPr/>
            </a:pPr>
            <a:r>
              <a:rPr lang="en-US" altLang="ko-KR" sz="1600" spc="-140" dirty="0">
                <a:ln w="12700">
                  <a:noFill/>
                </a:ln>
                <a:latin typeface="+mn-ea"/>
              </a:rPr>
              <a:t>aaa@kaist.ac.kr</a:t>
            </a:r>
          </a:p>
          <a:p>
            <a:pPr algn="r" fontAlgn="base" latinLnBrk="0"/>
            <a:endParaRPr lang="en-US" altLang="ko-KR" sz="16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758730"/>
            <a:ext cx="4176464" cy="643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tabLst>
                <a:tab pos="2247900" algn="l"/>
              </a:tabLst>
              <a:defRPr/>
            </a:pPr>
            <a:r>
              <a:rPr lang="en-US" altLang="ko-KR" sz="2000" spc="-150" dirty="0">
                <a:ln w="12700">
                  <a:noFill/>
                </a:ln>
                <a:gradFill>
                  <a:gsLst>
                    <a:gs pos="0">
                      <a:srgbClr val="8B0600"/>
                    </a:gs>
                    <a:gs pos="50000">
                      <a:srgbClr val="E42400"/>
                    </a:gs>
                  </a:gsLst>
                  <a:lin ang="13500000" scaled="1"/>
                </a:gradFill>
                <a:latin typeface="HY견고딕" pitchFamily="18" charset="-127"/>
                <a:ea typeface="HY견고딕" pitchFamily="18" charset="-127"/>
              </a:rPr>
              <a:t>MIP </a:t>
            </a:r>
            <a:r>
              <a:rPr lang="ko-KR" altLang="en-US" sz="2000" spc="-150" dirty="0">
                <a:ln w="12700">
                  <a:noFill/>
                </a:ln>
                <a:gradFill>
                  <a:gsLst>
                    <a:gs pos="0">
                      <a:srgbClr val="8B0600"/>
                    </a:gs>
                    <a:gs pos="50000">
                      <a:srgbClr val="E42400"/>
                    </a:gs>
                  </a:gsLst>
                  <a:lin ang="13500000" scaled="1"/>
                </a:gradFill>
                <a:latin typeface="HY견고딕" pitchFamily="18" charset="-127"/>
                <a:ea typeface="HY견고딕" pitchFamily="18" charset="-127"/>
              </a:rPr>
              <a:t>석사 논문</a:t>
            </a:r>
            <a:r>
              <a:rPr lang="en-US" altLang="ko-KR" sz="2000" spc="-150" dirty="0">
                <a:ln w="12700">
                  <a:noFill/>
                </a:ln>
                <a:gradFill>
                  <a:gsLst>
                    <a:gs pos="0">
                      <a:srgbClr val="8B0600"/>
                    </a:gs>
                    <a:gs pos="50000">
                      <a:srgbClr val="E42400"/>
                    </a:gs>
                  </a:gsLst>
                  <a:lin ang="13500000" scaled="1"/>
                </a:gra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2000" spc="-150" dirty="0">
                <a:ln w="12700">
                  <a:noFill/>
                </a:ln>
                <a:gradFill>
                  <a:gsLst>
                    <a:gs pos="0">
                      <a:srgbClr val="8B0600"/>
                    </a:gs>
                    <a:gs pos="50000">
                      <a:srgbClr val="E42400"/>
                    </a:gs>
                  </a:gsLst>
                  <a:lin ang="13500000" scaled="1"/>
                </a:gradFill>
                <a:latin typeface="HY견고딕" pitchFamily="18" charset="-127"/>
                <a:ea typeface="HY견고딕" pitchFamily="18" charset="-127"/>
              </a:rPr>
              <a:t>프로젝트 예비발표</a:t>
            </a:r>
            <a:endParaRPr lang="en-US" altLang="ko-KR" sz="2000" spc="-150" dirty="0">
              <a:ln w="12700">
                <a:noFill/>
              </a:ln>
              <a:gradFill>
                <a:gsLst>
                  <a:gs pos="0">
                    <a:srgbClr val="8B0600"/>
                  </a:gs>
                  <a:gs pos="50000">
                    <a:srgbClr val="E42400"/>
                  </a:gs>
                </a:gsLst>
                <a:lin ang="13500000" scaled="1"/>
              </a:gra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33457" y="5805264"/>
            <a:ext cx="4718866" cy="376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tabLst>
                <a:tab pos="2247900" algn="l"/>
              </a:tabLst>
              <a:defRPr/>
            </a:pPr>
            <a:r>
              <a:rPr lang="ko-KR" altLang="en-US" sz="2000" spc="-150" dirty="0">
                <a:ln w="12700">
                  <a:noFill/>
                </a:ln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</a:rPr>
              <a:t>지식재산대학원프로그램</a:t>
            </a:r>
            <a:endParaRPr lang="en-US" altLang="ko-KR" sz="2000" spc="-150" dirty="0">
              <a:ln w="12700">
                <a:noFill/>
              </a:ln>
              <a:gradFill>
                <a:gsLst>
                  <a:gs pos="0">
                    <a:srgbClr val="8B0600"/>
                  </a:gs>
                  <a:gs pos="50000">
                    <a:srgbClr val="E42400"/>
                  </a:gs>
                </a:gsLst>
                <a:lin ang="13500000" scaled="1"/>
              </a:gra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403648" y="3717032"/>
            <a:ext cx="1228221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500" dirty="0">
                <a:solidFill>
                  <a:srgbClr val="8B0600"/>
                </a:solidFill>
                <a:latin typeface="HY견고딕" pitchFamily="18" charset="-127"/>
                <a:ea typeface="HY견고딕" pitchFamily="18" charset="-127"/>
              </a:rPr>
              <a:t>?</a:t>
            </a:r>
            <a:endParaRPr lang="ko-KR" altLang="en-US" sz="7200" dirty="0">
              <a:solidFill>
                <a:srgbClr val="8B0600"/>
              </a:solidFill>
            </a:endParaRPr>
          </a:p>
        </p:txBody>
      </p:sp>
      <p:sp>
        <p:nvSpPr>
          <p:cNvPr id="16" name="제목 2"/>
          <p:cNvSpPr>
            <a:spLocks noGrp="1"/>
          </p:cNvSpPr>
          <p:nvPr>
            <p:ph type="title" idx="4294967295"/>
          </p:nvPr>
        </p:nvSpPr>
        <p:spPr>
          <a:xfrm>
            <a:off x="395535" y="228600"/>
            <a:ext cx="8234695" cy="560414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altLang="ko-KR" b="1" dirty="0"/>
              <a:t>Contents</a:t>
            </a:r>
            <a:endParaRPr lang="ko-KR" altLang="en-US" sz="1400" dirty="0"/>
          </a:p>
        </p:txBody>
      </p:sp>
      <p:grpSp>
        <p:nvGrpSpPr>
          <p:cNvPr id="5" name="Group 114"/>
          <p:cNvGrpSpPr>
            <a:grpSpLocks/>
          </p:cNvGrpSpPr>
          <p:nvPr/>
        </p:nvGrpSpPr>
        <p:grpSpPr bwMode="auto">
          <a:xfrm>
            <a:off x="3851920" y="1628800"/>
            <a:ext cx="4779963" cy="549275"/>
            <a:chOff x="1774" y="1574"/>
            <a:chExt cx="3011" cy="346"/>
          </a:xfrm>
        </p:grpSpPr>
        <p:sp>
          <p:nvSpPr>
            <p:cNvPr id="6" name="Rectangle 44"/>
            <p:cNvSpPr>
              <a:spLocks noChangeArrowheads="1"/>
            </p:cNvSpPr>
            <p:nvPr/>
          </p:nvSpPr>
          <p:spPr bwMode="auto">
            <a:xfrm>
              <a:off x="1929" y="1604"/>
              <a:ext cx="2856" cy="304"/>
            </a:xfrm>
            <a:prstGeom prst="rect">
              <a:avLst/>
            </a:prstGeom>
            <a:solidFill>
              <a:srgbClr val="DDDDDD"/>
            </a:solidFill>
            <a:ln w="31750">
              <a:solidFill>
                <a:srgbClr val="DDDDDD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7" name="Rectangle 45"/>
            <p:cNvSpPr>
              <a:spLocks noChangeArrowheads="1"/>
            </p:cNvSpPr>
            <p:nvPr/>
          </p:nvSpPr>
          <p:spPr bwMode="auto">
            <a:xfrm>
              <a:off x="1774" y="1604"/>
              <a:ext cx="459" cy="304"/>
            </a:xfrm>
            <a:prstGeom prst="rect">
              <a:avLst/>
            </a:prstGeom>
            <a:gradFill rotWithShape="1">
              <a:gsLst>
                <a:gs pos="0">
                  <a:srgbClr val="800000"/>
                </a:gs>
                <a:gs pos="100000">
                  <a:srgbClr val="3B0000"/>
                </a:gs>
              </a:gsLst>
              <a:lin ang="5400000" scaled="1"/>
            </a:gradFill>
            <a:ln w="31750">
              <a:solidFill>
                <a:srgbClr val="DDDDDD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1774" y="1574"/>
              <a:ext cx="459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ko-KR" sz="3000" b="1">
                  <a:solidFill>
                    <a:schemeClr val="bg1"/>
                  </a:solidFill>
                  <a:latin typeface="Arial" charset="0"/>
                  <a:ea typeface="맑은 고딕" pitchFamily="50" charset="-127"/>
                </a:rPr>
                <a:t>1</a:t>
              </a:r>
            </a:p>
          </p:txBody>
        </p:sp>
        <p:sp>
          <p:nvSpPr>
            <p:cNvPr id="9" name="Text Box 33"/>
            <p:cNvSpPr txBox="1">
              <a:spLocks noChangeArrowheads="1"/>
            </p:cNvSpPr>
            <p:nvPr/>
          </p:nvSpPr>
          <p:spPr bwMode="auto">
            <a:xfrm>
              <a:off x="2254" y="1607"/>
              <a:ext cx="244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eaLnBrk="1" hangingPunct="1"/>
              <a:r>
                <a:rPr lang="ko-KR" altLang="en-US" sz="2400" b="1" dirty="0">
                  <a:solidFill>
                    <a:srgbClr val="292929"/>
                  </a:solidFill>
                  <a:latin typeface="맑은 고딕" pitchFamily="50" charset="-127"/>
                  <a:ea typeface="맑은 고딕" pitchFamily="50" charset="-127"/>
                </a:rPr>
                <a:t>연구 목적 및 필요성</a:t>
              </a:r>
            </a:p>
          </p:txBody>
        </p:sp>
      </p:grpSp>
      <p:grpSp>
        <p:nvGrpSpPr>
          <p:cNvPr id="10" name="Group 116"/>
          <p:cNvGrpSpPr>
            <a:grpSpLocks/>
          </p:cNvGrpSpPr>
          <p:nvPr/>
        </p:nvGrpSpPr>
        <p:grpSpPr bwMode="auto">
          <a:xfrm>
            <a:off x="3851920" y="2284438"/>
            <a:ext cx="4779963" cy="549275"/>
            <a:chOff x="1774" y="1574"/>
            <a:chExt cx="3011" cy="346"/>
          </a:xfrm>
        </p:grpSpPr>
        <p:sp>
          <p:nvSpPr>
            <p:cNvPr id="11" name="Rectangle 117"/>
            <p:cNvSpPr>
              <a:spLocks noChangeArrowheads="1"/>
            </p:cNvSpPr>
            <p:nvPr/>
          </p:nvSpPr>
          <p:spPr bwMode="auto">
            <a:xfrm>
              <a:off x="1929" y="1604"/>
              <a:ext cx="2856" cy="304"/>
            </a:xfrm>
            <a:prstGeom prst="rect">
              <a:avLst/>
            </a:prstGeom>
            <a:solidFill>
              <a:srgbClr val="DDDDDD"/>
            </a:solidFill>
            <a:ln w="31750">
              <a:solidFill>
                <a:srgbClr val="DDDDDD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2" name="Rectangle 118"/>
            <p:cNvSpPr>
              <a:spLocks noChangeArrowheads="1"/>
            </p:cNvSpPr>
            <p:nvPr/>
          </p:nvSpPr>
          <p:spPr bwMode="auto">
            <a:xfrm>
              <a:off x="1774" y="1604"/>
              <a:ext cx="459" cy="304"/>
            </a:xfrm>
            <a:prstGeom prst="rect">
              <a:avLst/>
            </a:prstGeom>
            <a:gradFill rotWithShape="1">
              <a:gsLst>
                <a:gs pos="0">
                  <a:srgbClr val="800000"/>
                </a:gs>
                <a:gs pos="100000">
                  <a:srgbClr val="3B0000"/>
                </a:gs>
              </a:gsLst>
              <a:lin ang="5400000" scaled="1"/>
            </a:gradFill>
            <a:ln w="31750">
              <a:solidFill>
                <a:srgbClr val="DDDDDD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1774" y="1574"/>
              <a:ext cx="459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ko-KR" sz="3000" b="1">
                  <a:solidFill>
                    <a:schemeClr val="bg1"/>
                  </a:solidFill>
                  <a:latin typeface="Arial" charset="0"/>
                  <a:ea typeface="맑은 고딕" pitchFamily="50" charset="-127"/>
                </a:rPr>
                <a:t>2</a:t>
              </a:r>
            </a:p>
          </p:txBody>
        </p:sp>
        <p:sp>
          <p:nvSpPr>
            <p:cNvPr id="14" name="Text Box 33"/>
            <p:cNvSpPr txBox="1">
              <a:spLocks noChangeArrowheads="1"/>
            </p:cNvSpPr>
            <p:nvPr/>
          </p:nvSpPr>
          <p:spPr bwMode="auto">
            <a:xfrm>
              <a:off x="2254" y="1607"/>
              <a:ext cx="244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eaLnBrk="1" hangingPunct="1"/>
              <a:r>
                <a:rPr lang="ko-KR" altLang="en-US" sz="2400" b="1">
                  <a:solidFill>
                    <a:srgbClr val="292929"/>
                  </a:solidFill>
                  <a:latin typeface="맑은 고딕" pitchFamily="50" charset="-127"/>
                  <a:ea typeface="맑은 고딕" pitchFamily="50" charset="-127"/>
                </a:rPr>
                <a:t>연구질문</a:t>
              </a:r>
            </a:p>
          </p:txBody>
        </p:sp>
      </p:grpSp>
      <p:grpSp>
        <p:nvGrpSpPr>
          <p:cNvPr id="15" name="Group 121"/>
          <p:cNvGrpSpPr>
            <a:grpSpLocks/>
          </p:cNvGrpSpPr>
          <p:nvPr/>
        </p:nvGrpSpPr>
        <p:grpSpPr bwMode="auto">
          <a:xfrm>
            <a:off x="3851920" y="2914675"/>
            <a:ext cx="4779963" cy="549275"/>
            <a:chOff x="1774" y="1574"/>
            <a:chExt cx="3011" cy="346"/>
          </a:xfrm>
        </p:grpSpPr>
        <p:sp>
          <p:nvSpPr>
            <p:cNvPr id="18" name="Rectangle 122"/>
            <p:cNvSpPr>
              <a:spLocks noChangeArrowheads="1"/>
            </p:cNvSpPr>
            <p:nvPr/>
          </p:nvSpPr>
          <p:spPr bwMode="auto">
            <a:xfrm>
              <a:off x="1929" y="1604"/>
              <a:ext cx="2856" cy="304"/>
            </a:xfrm>
            <a:prstGeom prst="rect">
              <a:avLst/>
            </a:prstGeom>
            <a:solidFill>
              <a:srgbClr val="DDDDDD"/>
            </a:solidFill>
            <a:ln w="31750">
              <a:solidFill>
                <a:srgbClr val="DDDDDD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9" name="Rectangle 123"/>
            <p:cNvSpPr>
              <a:spLocks noChangeArrowheads="1"/>
            </p:cNvSpPr>
            <p:nvPr/>
          </p:nvSpPr>
          <p:spPr bwMode="auto">
            <a:xfrm>
              <a:off x="1774" y="1604"/>
              <a:ext cx="459" cy="304"/>
            </a:xfrm>
            <a:prstGeom prst="rect">
              <a:avLst/>
            </a:prstGeom>
            <a:gradFill rotWithShape="1">
              <a:gsLst>
                <a:gs pos="0">
                  <a:srgbClr val="800000"/>
                </a:gs>
                <a:gs pos="100000">
                  <a:srgbClr val="3B0000"/>
                </a:gs>
              </a:gsLst>
              <a:lin ang="5400000" scaled="1"/>
            </a:gradFill>
            <a:ln w="31750">
              <a:solidFill>
                <a:srgbClr val="DDDDDD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1774" y="1574"/>
              <a:ext cx="459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ko-KR" sz="3000" b="1">
                  <a:solidFill>
                    <a:schemeClr val="bg1"/>
                  </a:solidFill>
                  <a:latin typeface="Arial" charset="0"/>
                  <a:ea typeface="맑은 고딕" pitchFamily="50" charset="-127"/>
                </a:rPr>
                <a:t>3</a:t>
              </a:r>
            </a:p>
          </p:txBody>
        </p:sp>
        <p:sp>
          <p:nvSpPr>
            <p:cNvPr id="21" name="Text Box 33"/>
            <p:cNvSpPr txBox="1">
              <a:spLocks noChangeArrowheads="1"/>
            </p:cNvSpPr>
            <p:nvPr/>
          </p:nvSpPr>
          <p:spPr bwMode="auto">
            <a:xfrm>
              <a:off x="2254" y="1607"/>
              <a:ext cx="244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eaLnBrk="1" hangingPunct="1"/>
              <a:r>
                <a:rPr lang="ko-KR" altLang="en-US" sz="2400" b="1">
                  <a:solidFill>
                    <a:srgbClr val="292929"/>
                  </a:solidFill>
                  <a:latin typeface="맑은 고딕" pitchFamily="50" charset="-127"/>
                  <a:ea typeface="맑은 고딕" pitchFamily="50" charset="-127"/>
                </a:rPr>
                <a:t>선행연구</a:t>
              </a:r>
            </a:p>
          </p:txBody>
        </p:sp>
      </p:grpSp>
      <p:grpSp>
        <p:nvGrpSpPr>
          <p:cNvPr id="22" name="Group 126"/>
          <p:cNvGrpSpPr>
            <a:grpSpLocks/>
          </p:cNvGrpSpPr>
          <p:nvPr/>
        </p:nvGrpSpPr>
        <p:grpSpPr bwMode="auto">
          <a:xfrm>
            <a:off x="3851920" y="3535388"/>
            <a:ext cx="4779963" cy="549275"/>
            <a:chOff x="1774" y="1574"/>
            <a:chExt cx="3011" cy="346"/>
          </a:xfrm>
        </p:grpSpPr>
        <p:sp>
          <p:nvSpPr>
            <p:cNvPr id="23" name="Rectangle 127"/>
            <p:cNvSpPr>
              <a:spLocks noChangeArrowheads="1"/>
            </p:cNvSpPr>
            <p:nvPr/>
          </p:nvSpPr>
          <p:spPr bwMode="auto">
            <a:xfrm>
              <a:off x="1929" y="1604"/>
              <a:ext cx="2856" cy="304"/>
            </a:xfrm>
            <a:prstGeom prst="rect">
              <a:avLst/>
            </a:prstGeom>
            <a:solidFill>
              <a:srgbClr val="DDDDDD"/>
            </a:solidFill>
            <a:ln w="31750">
              <a:solidFill>
                <a:srgbClr val="DDDDDD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4" name="Rectangle 128"/>
            <p:cNvSpPr>
              <a:spLocks noChangeArrowheads="1"/>
            </p:cNvSpPr>
            <p:nvPr/>
          </p:nvSpPr>
          <p:spPr bwMode="auto">
            <a:xfrm>
              <a:off x="1774" y="1604"/>
              <a:ext cx="459" cy="304"/>
            </a:xfrm>
            <a:prstGeom prst="rect">
              <a:avLst/>
            </a:prstGeom>
            <a:gradFill rotWithShape="1">
              <a:gsLst>
                <a:gs pos="0">
                  <a:srgbClr val="800000"/>
                </a:gs>
                <a:gs pos="100000">
                  <a:srgbClr val="3B0000"/>
                </a:gs>
              </a:gsLst>
              <a:lin ang="5400000" scaled="1"/>
            </a:gradFill>
            <a:ln w="31750">
              <a:solidFill>
                <a:srgbClr val="DDDDDD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5" name="Text Box 6"/>
            <p:cNvSpPr txBox="1">
              <a:spLocks noChangeArrowheads="1"/>
            </p:cNvSpPr>
            <p:nvPr/>
          </p:nvSpPr>
          <p:spPr bwMode="auto">
            <a:xfrm>
              <a:off x="1774" y="1574"/>
              <a:ext cx="459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ko-KR" sz="3000" b="1">
                  <a:solidFill>
                    <a:schemeClr val="bg1"/>
                  </a:solidFill>
                  <a:latin typeface="Arial" charset="0"/>
                  <a:ea typeface="맑은 고딕" pitchFamily="50" charset="-127"/>
                </a:rPr>
                <a:t>4</a:t>
              </a:r>
            </a:p>
          </p:txBody>
        </p:sp>
        <p:sp>
          <p:nvSpPr>
            <p:cNvPr id="26" name="Text Box 33"/>
            <p:cNvSpPr txBox="1">
              <a:spLocks noChangeArrowheads="1"/>
            </p:cNvSpPr>
            <p:nvPr/>
          </p:nvSpPr>
          <p:spPr bwMode="auto">
            <a:xfrm>
              <a:off x="2254" y="1607"/>
              <a:ext cx="244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eaLnBrk="1" hangingPunct="1"/>
              <a:r>
                <a:rPr lang="ko-KR" altLang="en-US" sz="2400" b="1">
                  <a:solidFill>
                    <a:srgbClr val="292929"/>
                  </a:solidFill>
                  <a:latin typeface="맑은 고딕" pitchFamily="50" charset="-127"/>
                  <a:ea typeface="맑은 고딕" pitchFamily="50" charset="-127"/>
                </a:rPr>
                <a:t>연구방법론</a:t>
              </a:r>
            </a:p>
          </p:txBody>
        </p:sp>
      </p:grpSp>
      <p:grpSp>
        <p:nvGrpSpPr>
          <p:cNvPr id="27" name="Group 121"/>
          <p:cNvGrpSpPr>
            <a:grpSpLocks/>
          </p:cNvGrpSpPr>
          <p:nvPr/>
        </p:nvGrpSpPr>
        <p:grpSpPr bwMode="auto">
          <a:xfrm>
            <a:off x="3851920" y="4210075"/>
            <a:ext cx="4779963" cy="549275"/>
            <a:chOff x="1774" y="1574"/>
            <a:chExt cx="3011" cy="346"/>
          </a:xfrm>
        </p:grpSpPr>
        <p:sp>
          <p:nvSpPr>
            <p:cNvPr id="28" name="Rectangle 122"/>
            <p:cNvSpPr>
              <a:spLocks noChangeArrowheads="1"/>
            </p:cNvSpPr>
            <p:nvPr/>
          </p:nvSpPr>
          <p:spPr bwMode="auto">
            <a:xfrm>
              <a:off x="1929" y="1604"/>
              <a:ext cx="2856" cy="304"/>
            </a:xfrm>
            <a:prstGeom prst="rect">
              <a:avLst/>
            </a:prstGeom>
            <a:solidFill>
              <a:srgbClr val="DDDDDD"/>
            </a:solidFill>
            <a:ln w="31750">
              <a:solidFill>
                <a:srgbClr val="DDDDDD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9" name="Rectangle 123"/>
            <p:cNvSpPr>
              <a:spLocks noChangeArrowheads="1"/>
            </p:cNvSpPr>
            <p:nvPr/>
          </p:nvSpPr>
          <p:spPr bwMode="auto">
            <a:xfrm>
              <a:off x="1774" y="1604"/>
              <a:ext cx="459" cy="304"/>
            </a:xfrm>
            <a:prstGeom prst="rect">
              <a:avLst/>
            </a:prstGeom>
            <a:gradFill rotWithShape="1">
              <a:gsLst>
                <a:gs pos="0">
                  <a:srgbClr val="800000"/>
                </a:gs>
                <a:gs pos="100000">
                  <a:srgbClr val="3B0000"/>
                </a:gs>
              </a:gsLst>
              <a:lin ang="5400000" scaled="1"/>
            </a:gradFill>
            <a:ln w="31750">
              <a:solidFill>
                <a:srgbClr val="DDDDDD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30" name="Text Box 6"/>
            <p:cNvSpPr txBox="1">
              <a:spLocks noChangeArrowheads="1"/>
            </p:cNvSpPr>
            <p:nvPr/>
          </p:nvSpPr>
          <p:spPr bwMode="auto">
            <a:xfrm>
              <a:off x="1774" y="1574"/>
              <a:ext cx="459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ko-KR" sz="3000" b="1">
                  <a:solidFill>
                    <a:schemeClr val="bg1"/>
                  </a:solidFill>
                  <a:latin typeface="Arial" charset="0"/>
                  <a:ea typeface="맑은 고딕" pitchFamily="50" charset="-127"/>
                </a:rPr>
                <a:t>5</a:t>
              </a:r>
            </a:p>
          </p:txBody>
        </p:sp>
        <p:sp>
          <p:nvSpPr>
            <p:cNvPr id="31" name="Text Box 33"/>
            <p:cNvSpPr txBox="1">
              <a:spLocks noChangeArrowheads="1"/>
            </p:cNvSpPr>
            <p:nvPr/>
          </p:nvSpPr>
          <p:spPr bwMode="auto">
            <a:xfrm>
              <a:off x="2254" y="1607"/>
              <a:ext cx="244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eaLnBrk="1" hangingPunct="1"/>
              <a:r>
                <a:rPr lang="ko-KR" altLang="en-US" sz="2400" b="1">
                  <a:solidFill>
                    <a:srgbClr val="292929"/>
                  </a:solidFill>
                  <a:latin typeface="맑은 고딕" pitchFamily="50" charset="-127"/>
                  <a:ea typeface="맑은 고딕" pitchFamily="50" charset="-127"/>
                </a:rPr>
                <a:t>논문목차</a:t>
              </a:r>
            </a:p>
          </p:txBody>
        </p:sp>
      </p:grpSp>
      <p:grpSp>
        <p:nvGrpSpPr>
          <p:cNvPr id="32" name="Group 126"/>
          <p:cNvGrpSpPr>
            <a:grpSpLocks/>
          </p:cNvGrpSpPr>
          <p:nvPr/>
        </p:nvGrpSpPr>
        <p:grpSpPr bwMode="auto">
          <a:xfrm>
            <a:off x="3851920" y="4830788"/>
            <a:ext cx="4779963" cy="549275"/>
            <a:chOff x="1774" y="1574"/>
            <a:chExt cx="3011" cy="346"/>
          </a:xfrm>
        </p:grpSpPr>
        <p:sp>
          <p:nvSpPr>
            <p:cNvPr id="33" name="Rectangle 127"/>
            <p:cNvSpPr>
              <a:spLocks noChangeArrowheads="1"/>
            </p:cNvSpPr>
            <p:nvPr/>
          </p:nvSpPr>
          <p:spPr bwMode="auto">
            <a:xfrm>
              <a:off x="1929" y="1604"/>
              <a:ext cx="2856" cy="304"/>
            </a:xfrm>
            <a:prstGeom prst="rect">
              <a:avLst/>
            </a:prstGeom>
            <a:solidFill>
              <a:srgbClr val="DDDDDD"/>
            </a:solidFill>
            <a:ln w="31750">
              <a:solidFill>
                <a:srgbClr val="DDDDDD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34" name="Rectangle 128"/>
            <p:cNvSpPr>
              <a:spLocks noChangeArrowheads="1"/>
            </p:cNvSpPr>
            <p:nvPr/>
          </p:nvSpPr>
          <p:spPr bwMode="auto">
            <a:xfrm>
              <a:off x="1774" y="1604"/>
              <a:ext cx="459" cy="304"/>
            </a:xfrm>
            <a:prstGeom prst="rect">
              <a:avLst/>
            </a:prstGeom>
            <a:gradFill rotWithShape="1">
              <a:gsLst>
                <a:gs pos="0">
                  <a:srgbClr val="800000"/>
                </a:gs>
                <a:gs pos="100000">
                  <a:srgbClr val="3B0000"/>
                </a:gs>
              </a:gsLst>
              <a:lin ang="5400000" scaled="1"/>
            </a:gradFill>
            <a:ln w="31750">
              <a:solidFill>
                <a:srgbClr val="DDDDDD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35" name="Text Box 6"/>
            <p:cNvSpPr txBox="1">
              <a:spLocks noChangeArrowheads="1"/>
            </p:cNvSpPr>
            <p:nvPr/>
          </p:nvSpPr>
          <p:spPr bwMode="auto">
            <a:xfrm>
              <a:off x="1774" y="1574"/>
              <a:ext cx="459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ko-KR" sz="3000" b="1">
                  <a:solidFill>
                    <a:schemeClr val="bg1"/>
                  </a:solidFill>
                  <a:latin typeface="Arial" charset="0"/>
                  <a:ea typeface="맑은 고딕" pitchFamily="50" charset="-127"/>
                </a:rPr>
                <a:t>6</a:t>
              </a:r>
            </a:p>
          </p:txBody>
        </p:sp>
        <p:sp>
          <p:nvSpPr>
            <p:cNvPr id="36" name="Text Box 33"/>
            <p:cNvSpPr txBox="1">
              <a:spLocks noChangeArrowheads="1"/>
            </p:cNvSpPr>
            <p:nvPr/>
          </p:nvSpPr>
          <p:spPr bwMode="auto">
            <a:xfrm>
              <a:off x="2254" y="1607"/>
              <a:ext cx="244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eaLnBrk="1" hangingPunct="1"/>
              <a:r>
                <a:rPr lang="ko-KR" altLang="en-US" sz="2400" b="1" dirty="0">
                  <a:solidFill>
                    <a:srgbClr val="292929"/>
                  </a:solidFill>
                  <a:latin typeface="맑은 고딕" pitchFamily="50" charset="-127"/>
                  <a:ea typeface="맑은 고딕" pitchFamily="50" charset="-127"/>
                </a:rPr>
                <a:t>예상 연구결과 및 시사점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2"/>
          <p:cNvSpPr>
            <a:spLocks noGrp="1"/>
          </p:cNvSpPr>
          <p:nvPr>
            <p:ph type="title"/>
          </p:nvPr>
        </p:nvSpPr>
        <p:spPr>
          <a:xfrm>
            <a:off x="307094" y="260648"/>
            <a:ext cx="5544616" cy="560414"/>
          </a:xfrm>
        </p:spPr>
        <p:txBody>
          <a:bodyPr/>
          <a:lstStyle/>
          <a:p>
            <a:r>
              <a:rPr lang="ko-KR" altLang="en-US" b="1" dirty="0"/>
              <a:t>연구 목적 및 필요성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307094" y="1012224"/>
            <a:ext cx="8585386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2000" b="1" dirty="0">
                <a:solidFill>
                  <a:schemeClr val="accent1">
                    <a:lumMod val="75000"/>
                  </a:schemeClr>
                </a:solidFill>
              </a:rPr>
              <a:t>성장의 한계의 정의와 현 상황</a:t>
            </a:r>
            <a:endParaRPr lang="en-US" altLang="ko-K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190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600" b="1" dirty="0"/>
              <a:t> 성장의 한계는 경제적 분야와 비경제적 분야로 양분</a:t>
            </a:r>
            <a:endParaRPr lang="en-US" altLang="ko-KR" sz="1600" b="1" dirty="0"/>
          </a:p>
          <a:p>
            <a:pPr marL="285750" indent="-190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600" b="1" dirty="0"/>
              <a:t> </a:t>
            </a:r>
            <a:r>
              <a:rPr lang="ko-KR" altLang="en-US" sz="1600" b="1" dirty="0"/>
              <a:t>경제적 성장의 한계는 </a:t>
            </a:r>
            <a:r>
              <a:rPr lang="en-US" altLang="ko-KR" sz="1600" b="1" dirty="0"/>
              <a:t>GDP </a:t>
            </a:r>
            <a:r>
              <a:rPr lang="ko-KR" altLang="en-US" sz="1600" b="1" dirty="0"/>
              <a:t>증가율의 정체로 정의됨</a:t>
            </a:r>
            <a:r>
              <a:rPr lang="en-US" altLang="ko-KR" sz="1600" b="1" dirty="0"/>
              <a:t>  </a:t>
            </a:r>
          </a:p>
          <a:p>
            <a:pPr marL="714375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/>
              <a:t>우리나라 </a:t>
            </a:r>
            <a:r>
              <a:rPr lang="en-US" altLang="ko-KR" sz="1400" dirty="0"/>
              <a:t>GDP</a:t>
            </a:r>
            <a:r>
              <a:rPr lang="ko-KR" altLang="en-US" sz="1400" dirty="0"/>
              <a:t>증가율은 </a:t>
            </a:r>
            <a:r>
              <a:rPr lang="en-US" altLang="ko-KR" sz="1400" dirty="0"/>
              <a:t>2</a:t>
            </a:r>
            <a:r>
              <a:rPr lang="ko-KR" altLang="en-US" sz="1400" dirty="0"/>
              <a:t>만불 돌파 이전 시점 대비 </a:t>
            </a:r>
            <a:r>
              <a:rPr lang="en-US" altLang="ko-KR" sz="1400" dirty="0"/>
              <a:t>GDP</a:t>
            </a:r>
            <a:r>
              <a:rPr lang="ko-KR" altLang="en-US" sz="1400" dirty="0"/>
              <a:t>증가율이  </a:t>
            </a:r>
            <a:r>
              <a:rPr lang="en-US" altLang="ko-KR" sz="1400" dirty="0"/>
              <a:t>20% </a:t>
            </a:r>
            <a:r>
              <a:rPr lang="ko-KR" altLang="en-US" sz="1400" dirty="0"/>
              <a:t>수준으로 감소</a:t>
            </a:r>
            <a:endParaRPr lang="en-US" altLang="ko-KR" sz="1400" dirty="0"/>
          </a:p>
          <a:p>
            <a:pPr marL="285750" indent="-190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600" b="1" dirty="0"/>
          </a:p>
          <a:p>
            <a:pPr marL="266700" lvl="0" indent="-2667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2000" b="1" dirty="0">
                <a:solidFill>
                  <a:srgbClr val="4F81BD">
                    <a:lumMod val="75000"/>
                  </a:srgbClr>
                </a:solidFill>
              </a:rPr>
              <a:t>성장의 한계를 야기한 근본원인은 무엇인가</a:t>
            </a:r>
            <a:r>
              <a:rPr lang="en-US" altLang="ko-KR" sz="2000" b="1" dirty="0">
                <a:solidFill>
                  <a:srgbClr val="4F81BD">
                    <a:lumMod val="75000"/>
                  </a:srgbClr>
                </a:solidFill>
              </a:rPr>
              <a:t>?</a:t>
            </a:r>
          </a:p>
          <a:p>
            <a:pPr marL="285750" indent="-190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600" b="1" dirty="0"/>
              <a:t> 성장의 한계는 경제적 분야와 비경제적 분야로 양분</a:t>
            </a:r>
            <a:endParaRPr lang="en-US" altLang="ko-KR" sz="1600" b="1" dirty="0"/>
          </a:p>
          <a:p>
            <a:pPr marL="285750" indent="-190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600" b="1" dirty="0"/>
              <a:t> </a:t>
            </a:r>
            <a:r>
              <a:rPr lang="ko-KR" altLang="en-US" sz="1600" b="1" dirty="0"/>
              <a:t>경제적 성장의 한계는 </a:t>
            </a:r>
            <a:r>
              <a:rPr lang="en-US" altLang="ko-KR" sz="1600" b="1" dirty="0"/>
              <a:t>GDP </a:t>
            </a:r>
            <a:r>
              <a:rPr lang="ko-KR" altLang="en-US" sz="1600" b="1" dirty="0"/>
              <a:t>증가율의 정체로 정의됨</a:t>
            </a:r>
            <a:r>
              <a:rPr lang="en-US" altLang="ko-KR" sz="1600" b="1" dirty="0"/>
              <a:t>  </a:t>
            </a:r>
          </a:p>
          <a:p>
            <a:pPr marL="714375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/>
              <a:t>우리나라 </a:t>
            </a:r>
            <a:r>
              <a:rPr lang="en-US" altLang="ko-KR" sz="1400" dirty="0"/>
              <a:t>GDP</a:t>
            </a:r>
            <a:r>
              <a:rPr lang="ko-KR" altLang="en-US" sz="1400" dirty="0"/>
              <a:t>증가율은 </a:t>
            </a:r>
            <a:r>
              <a:rPr lang="en-US" altLang="ko-KR" sz="1400" dirty="0"/>
              <a:t>2</a:t>
            </a:r>
            <a:r>
              <a:rPr lang="ko-KR" altLang="en-US" sz="1400" dirty="0"/>
              <a:t>만불 돌파 이전 시점 대비 </a:t>
            </a:r>
            <a:r>
              <a:rPr lang="en-US" altLang="ko-KR" sz="1400" dirty="0"/>
              <a:t>GDP</a:t>
            </a:r>
            <a:r>
              <a:rPr lang="ko-KR" altLang="en-US" sz="1400" dirty="0"/>
              <a:t>증가율이  </a:t>
            </a:r>
            <a:r>
              <a:rPr lang="en-US" altLang="ko-KR" sz="1400" dirty="0"/>
              <a:t>20% </a:t>
            </a:r>
            <a:r>
              <a:rPr lang="ko-KR" altLang="en-US" sz="1400" dirty="0"/>
              <a:t>수준으로 감소</a:t>
            </a:r>
            <a:endParaRPr lang="en-US" altLang="ko-KR" sz="1400" dirty="0"/>
          </a:p>
          <a:p>
            <a:pPr>
              <a:lnSpc>
                <a:spcPct val="150000"/>
              </a:lnSpc>
            </a:pPr>
            <a:endParaRPr lang="en-US" altLang="ko-KR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66700" lvl="0" indent="-266700">
              <a:lnSpc>
                <a:spcPct val="150000"/>
              </a:lnSpc>
              <a:buFont typeface="Wingdings" panose="05000000000000000000" pitchFamily="2" charset="2"/>
              <a:buChar char="l"/>
              <a:tabLst>
                <a:tab pos="0" algn="l"/>
              </a:tabLst>
            </a:pPr>
            <a:r>
              <a:rPr lang="ko-KR" altLang="en-US" sz="2000" b="1" dirty="0">
                <a:solidFill>
                  <a:srgbClr val="4F81BD">
                    <a:lumMod val="75000"/>
                  </a:srgbClr>
                </a:solidFill>
              </a:rPr>
              <a:t>우리나라의 대안적 미래상은 어떤 것이 있는가</a:t>
            </a:r>
            <a:r>
              <a:rPr lang="en-US" altLang="ko-KR" sz="2000" b="1" dirty="0">
                <a:solidFill>
                  <a:srgbClr val="4F81BD">
                    <a:lumMod val="75000"/>
                  </a:srgbClr>
                </a:solidFill>
              </a:rPr>
              <a:t>?</a:t>
            </a:r>
          </a:p>
          <a:p>
            <a:pPr marL="285750" indent="-190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600" b="1" dirty="0"/>
              <a:t> 성장의 한계는 경제적 분야와 비경제적 분야로 양분</a:t>
            </a:r>
            <a:endParaRPr lang="en-US" altLang="ko-KR" sz="1600" b="1" dirty="0"/>
          </a:p>
          <a:p>
            <a:pPr marL="285750" indent="-190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600" b="1" dirty="0"/>
              <a:t> </a:t>
            </a:r>
            <a:r>
              <a:rPr lang="ko-KR" altLang="en-US" sz="1600" b="1" dirty="0"/>
              <a:t>경제적 성장의 한계는 </a:t>
            </a:r>
            <a:r>
              <a:rPr lang="en-US" altLang="ko-KR" sz="1600" b="1" dirty="0"/>
              <a:t>GDP </a:t>
            </a:r>
            <a:r>
              <a:rPr lang="ko-KR" altLang="en-US" sz="1600" b="1" dirty="0"/>
              <a:t>증가율의 정체로 정의됨</a:t>
            </a:r>
            <a:r>
              <a:rPr lang="en-US" altLang="ko-KR" sz="1600" b="1" dirty="0"/>
              <a:t>  </a:t>
            </a:r>
          </a:p>
          <a:p>
            <a:pPr marL="714375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/>
              <a:t>우리나라 </a:t>
            </a:r>
            <a:r>
              <a:rPr lang="en-US" altLang="ko-KR" sz="1400" dirty="0"/>
              <a:t>GDP</a:t>
            </a:r>
            <a:r>
              <a:rPr lang="ko-KR" altLang="en-US" sz="1400" dirty="0"/>
              <a:t>증가율은 </a:t>
            </a:r>
            <a:r>
              <a:rPr lang="en-US" altLang="ko-KR" sz="1400" dirty="0"/>
              <a:t>2</a:t>
            </a:r>
            <a:r>
              <a:rPr lang="ko-KR" altLang="en-US" sz="1400" dirty="0"/>
              <a:t>만불 돌파 이전 시점 대비 </a:t>
            </a:r>
            <a:r>
              <a:rPr lang="en-US" altLang="ko-KR" sz="1400" dirty="0"/>
              <a:t>GDP</a:t>
            </a:r>
            <a:r>
              <a:rPr lang="ko-KR" altLang="en-US" sz="1400" dirty="0"/>
              <a:t>증가율이  </a:t>
            </a:r>
            <a:r>
              <a:rPr lang="en-US" altLang="ko-KR" sz="1400" dirty="0"/>
              <a:t>20% </a:t>
            </a:r>
            <a:r>
              <a:rPr lang="ko-KR" altLang="en-US" sz="1400" dirty="0"/>
              <a:t>수준으로 감소</a:t>
            </a:r>
          </a:p>
          <a:p>
            <a:pPr>
              <a:lnSpc>
                <a:spcPct val="150000"/>
              </a:lnSpc>
            </a:pPr>
            <a:endParaRPr lang="en-US" altLang="ko-KR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7FD46-151A-4C30-BB4A-4730FDF69562}" type="slidenum">
              <a:rPr lang="ko-KR" altLang="en-US" smtClean="0">
                <a:solidFill>
                  <a:prstClr val="black"/>
                </a:solidFill>
              </a:rPr>
              <a:t>2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848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2"/>
          <p:cNvSpPr>
            <a:spLocks noGrp="1"/>
          </p:cNvSpPr>
          <p:nvPr>
            <p:ph type="title"/>
          </p:nvPr>
        </p:nvSpPr>
        <p:spPr>
          <a:xfrm>
            <a:off x="395536" y="228600"/>
            <a:ext cx="5544616" cy="560414"/>
          </a:xfrm>
        </p:spPr>
        <p:txBody>
          <a:bodyPr/>
          <a:lstStyle/>
          <a:p>
            <a:pPr algn="l"/>
            <a:r>
              <a:rPr lang="ko-KR" altLang="en-US" b="1" dirty="0"/>
              <a:t>연구질문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7FD46-151A-4C30-BB4A-4730FDF69562}" type="slidenum">
              <a:rPr lang="ko-KR" altLang="en-US" smtClean="0">
                <a:solidFill>
                  <a:prstClr val="black"/>
                </a:solidFill>
              </a:rPr>
              <a:t>3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07094" y="1012224"/>
            <a:ext cx="8585386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2000" b="1" dirty="0">
                <a:solidFill>
                  <a:schemeClr val="accent1">
                    <a:lumMod val="75000"/>
                  </a:schemeClr>
                </a:solidFill>
              </a:rPr>
              <a:t>성장의 한계는 무엇을 의미하는가</a:t>
            </a:r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  <a:p>
            <a:pPr marL="285750" indent="-190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600" b="1" dirty="0"/>
              <a:t> 성장의 한계는 경제적 분야와 비경제적 분야로 양분</a:t>
            </a:r>
            <a:endParaRPr lang="en-US" altLang="ko-KR" sz="1600" b="1" dirty="0"/>
          </a:p>
          <a:p>
            <a:pPr marL="285750" indent="-190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600" b="1" dirty="0"/>
              <a:t> </a:t>
            </a:r>
            <a:r>
              <a:rPr lang="ko-KR" altLang="en-US" sz="1600" b="1" dirty="0"/>
              <a:t>경제적 성장의 한계는 </a:t>
            </a:r>
            <a:r>
              <a:rPr lang="en-US" altLang="ko-KR" sz="1600" b="1" dirty="0"/>
              <a:t>GDP </a:t>
            </a:r>
            <a:r>
              <a:rPr lang="ko-KR" altLang="en-US" sz="1600" b="1" dirty="0"/>
              <a:t>증가율의 정체로 정의됨</a:t>
            </a:r>
            <a:r>
              <a:rPr lang="en-US" altLang="ko-KR" sz="1600" b="1" dirty="0"/>
              <a:t>  </a:t>
            </a:r>
          </a:p>
          <a:p>
            <a:pPr marL="714375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/>
              <a:t>우리나라 </a:t>
            </a:r>
            <a:r>
              <a:rPr lang="en-US" altLang="ko-KR" sz="1400" dirty="0"/>
              <a:t>GDP</a:t>
            </a:r>
            <a:r>
              <a:rPr lang="ko-KR" altLang="en-US" sz="1400" dirty="0"/>
              <a:t>증가율은 </a:t>
            </a:r>
            <a:r>
              <a:rPr lang="en-US" altLang="ko-KR" sz="1400" dirty="0"/>
              <a:t>2</a:t>
            </a:r>
            <a:r>
              <a:rPr lang="ko-KR" altLang="en-US" sz="1400" dirty="0"/>
              <a:t>만불 돌파 이전 시점 대비 </a:t>
            </a:r>
            <a:r>
              <a:rPr lang="en-US" altLang="ko-KR" sz="1400" dirty="0"/>
              <a:t>GDP</a:t>
            </a:r>
            <a:r>
              <a:rPr lang="ko-KR" altLang="en-US" sz="1400" dirty="0"/>
              <a:t>증가율이  </a:t>
            </a:r>
            <a:r>
              <a:rPr lang="en-US" altLang="ko-KR" sz="1400" dirty="0"/>
              <a:t>20% </a:t>
            </a:r>
            <a:r>
              <a:rPr lang="ko-KR" altLang="en-US" sz="1400" dirty="0"/>
              <a:t>수준으로 감소</a:t>
            </a:r>
            <a:endParaRPr lang="en-US" altLang="ko-KR" sz="1400" dirty="0"/>
          </a:p>
          <a:p>
            <a:pPr marL="285750" indent="-190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600" b="1" dirty="0"/>
          </a:p>
          <a:p>
            <a:pPr marL="266700" lvl="0" indent="-2667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2000" b="1" dirty="0">
                <a:solidFill>
                  <a:srgbClr val="4F81BD">
                    <a:lumMod val="75000"/>
                  </a:srgbClr>
                </a:solidFill>
              </a:rPr>
              <a:t>성장의 한계를 야기한 근본 원인은 무엇인가</a:t>
            </a:r>
            <a:r>
              <a:rPr lang="en-US" altLang="ko-KR" sz="2000" b="1" dirty="0">
                <a:solidFill>
                  <a:srgbClr val="4F81BD">
                    <a:lumMod val="75000"/>
                  </a:srgbClr>
                </a:solidFill>
              </a:rPr>
              <a:t>?</a:t>
            </a:r>
          </a:p>
          <a:p>
            <a:pPr marL="285750" indent="-190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600" b="1" dirty="0"/>
              <a:t> 성장의 한계는 경제적 분야와 비경제적 분야로 양분</a:t>
            </a:r>
            <a:endParaRPr lang="en-US" altLang="ko-KR" sz="1600" b="1" dirty="0"/>
          </a:p>
          <a:p>
            <a:pPr marL="285750" indent="-190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600" b="1" dirty="0"/>
              <a:t> </a:t>
            </a:r>
            <a:r>
              <a:rPr lang="ko-KR" altLang="en-US" sz="1600" b="1" dirty="0"/>
              <a:t>경제적 성장의 한계는 </a:t>
            </a:r>
            <a:r>
              <a:rPr lang="en-US" altLang="ko-KR" sz="1600" b="1" dirty="0"/>
              <a:t>GDP </a:t>
            </a:r>
            <a:r>
              <a:rPr lang="ko-KR" altLang="en-US" sz="1600" b="1" dirty="0"/>
              <a:t>증가율의 정체로 정의됨</a:t>
            </a:r>
            <a:r>
              <a:rPr lang="en-US" altLang="ko-KR" sz="1600" b="1" dirty="0"/>
              <a:t>  </a:t>
            </a:r>
          </a:p>
          <a:p>
            <a:pPr marL="714375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/>
              <a:t>우리나라 </a:t>
            </a:r>
            <a:r>
              <a:rPr lang="en-US" altLang="ko-KR" sz="1400" dirty="0"/>
              <a:t>GDP</a:t>
            </a:r>
            <a:r>
              <a:rPr lang="ko-KR" altLang="en-US" sz="1400" dirty="0"/>
              <a:t>증가율은 </a:t>
            </a:r>
            <a:r>
              <a:rPr lang="en-US" altLang="ko-KR" sz="1400" dirty="0"/>
              <a:t>2</a:t>
            </a:r>
            <a:r>
              <a:rPr lang="ko-KR" altLang="en-US" sz="1400" dirty="0"/>
              <a:t>만불 돌파 이전 시점 대비 </a:t>
            </a:r>
            <a:r>
              <a:rPr lang="en-US" altLang="ko-KR" sz="1400" dirty="0"/>
              <a:t>GDP</a:t>
            </a:r>
            <a:r>
              <a:rPr lang="ko-KR" altLang="en-US" sz="1400" dirty="0"/>
              <a:t>증가율이  </a:t>
            </a:r>
            <a:r>
              <a:rPr lang="en-US" altLang="ko-KR" sz="1400" dirty="0"/>
              <a:t>20% </a:t>
            </a:r>
            <a:r>
              <a:rPr lang="ko-KR" altLang="en-US" sz="1400" dirty="0"/>
              <a:t>수준으로 감소</a:t>
            </a:r>
            <a:endParaRPr lang="en-US" altLang="ko-KR" sz="1400" dirty="0"/>
          </a:p>
          <a:p>
            <a:pPr>
              <a:lnSpc>
                <a:spcPct val="150000"/>
              </a:lnSpc>
            </a:pPr>
            <a:endParaRPr lang="en-US" altLang="ko-KR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66700" lvl="0" indent="-266700">
              <a:lnSpc>
                <a:spcPct val="150000"/>
              </a:lnSpc>
              <a:buFont typeface="Wingdings" panose="05000000000000000000" pitchFamily="2" charset="2"/>
              <a:buChar char="l"/>
              <a:tabLst>
                <a:tab pos="0" algn="l"/>
              </a:tabLst>
            </a:pPr>
            <a:r>
              <a:rPr lang="ko-KR" altLang="en-US" sz="2000" b="1" dirty="0">
                <a:solidFill>
                  <a:srgbClr val="4F81BD">
                    <a:lumMod val="75000"/>
                  </a:srgbClr>
                </a:solidFill>
              </a:rPr>
              <a:t>우리나라의 대안적 미래상은 어떤 것이 있는가</a:t>
            </a:r>
            <a:r>
              <a:rPr lang="en-US" altLang="ko-KR" sz="2000" b="1" dirty="0">
                <a:solidFill>
                  <a:srgbClr val="4F81BD">
                    <a:lumMod val="75000"/>
                  </a:srgbClr>
                </a:solidFill>
              </a:rPr>
              <a:t>?</a:t>
            </a:r>
          </a:p>
          <a:p>
            <a:pPr marL="285750" indent="-190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600" b="1" dirty="0"/>
              <a:t> 성장의 한계는 경제적 분야와 비경제적 분야로 양분</a:t>
            </a:r>
            <a:endParaRPr lang="en-US" altLang="ko-KR" sz="1600" b="1" dirty="0"/>
          </a:p>
          <a:p>
            <a:pPr marL="285750" indent="-190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600" b="1" dirty="0"/>
              <a:t> </a:t>
            </a:r>
            <a:r>
              <a:rPr lang="ko-KR" altLang="en-US" sz="1600" b="1" dirty="0"/>
              <a:t>경제적 성장의 한계는 </a:t>
            </a:r>
            <a:r>
              <a:rPr lang="en-US" altLang="ko-KR" sz="1600" b="1" dirty="0"/>
              <a:t>GDP </a:t>
            </a:r>
            <a:r>
              <a:rPr lang="ko-KR" altLang="en-US" sz="1600" b="1" dirty="0"/>
              <a:t>증가율의 정체로 정의됨</a:t>
            </a:r>
            <a:r>
              <a:rPr lang="en-US" altLang="ko-KR" sz="1600" b="1" dirty="0"/>
              <a:t>  </a:t>
            </a:r>
          </a:p>
          <a:p>
            <a:pPr marL="714375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/>
              <a:t>우리나라 </a:t>
            </a:r>
            <a:r>
              <a:rPr lang="en-US" altLang="ko-KR" sz="1400" dirty="0"/>
              <a:t>GDP</a:t>
            </a:r>
            <a:r>
              <a:rPr lang="ko-KR" altLang="en-US" sz="1400" dirty="0"/>
              <a:t>증가율은 </a:t>
            </a:r>
            <a:r>
              <a:rPr lang="en-US" altLang="ko-KR" sz="1400" dirty="0"/>
              <a:t>2</a:t>
            </a:r>
            <a:r>
              <a:rPr lang="ko-KR" altLang="en-US" sz="1400" dirty="0"/>
              <a:t>만불 돌파 이전 시점 대비 </a:t>
            </a:r>
            <a:r>
              <a:rPr lang="en-US" altLang="ko-KR" sz="1400" dirty="0"/>
              <a:t>GDP</a:t>
            </a:r>
            <a:r>
              <a:rPr lang="ko-KR" altLang="en-US" sz="1400" dirty="0"/>
              <a:t>증가율이  </a:t>
            </a:r>
            <a:r>
              <a:rPr lang="en-US" altLang="ko-KR" sz="1400" dirty="0"/>
              <a:t>20% </a:t>
            </a:r>
            <a:r>
              <a:rPr lang="ko-KR" altLang="en-US" sz="1400" dirty="0"/>
              <a:t>수준으로 감소</a:t>
            </a:r>
          </a:p>
          <a:p>
            <a:pPr>
              <a:lnSpc>
                <a:spcPct val="150000"/>
              </a:lnSpc>
            </a:pPr>
            <a:endParaRPr lang="en-US" altLang="ko-KR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939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2"/>
          <p:cNvSpPr>
            <a:spLocks noGrp="1"/>
          </p:cNvSpPr>
          <p:nvPr>
            <p:ph type="title"/>
          </p:nvPr>
        </p:nvSpPr>
        <p:spPr>
          <a:xfrm>
            <a:off x="395536" y="228600"/>
            <a:ext cx="5544616" cy="560414"/>
          </a:xfrm>
        </p:spPr>
        <p:txBody>
          <a:bodyPr/>
          <a:lstStyle/>
          <a:p>
            <a:pPr algn="l"/>
            <a:r>
              <a:rPr lang="ko-KR" altLang="en-US" b="1" dirty="0"/>
              <a:t>선행연구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7FD46-151A-4C30-BB4A-4730FDF69562}" type="slidenum">
              <a:rPr lang="ko-KR" altLang="en-US" smtClean="0">
                <a:solidFill>
                  <a:prstClr val="black"/>
                </a:solidFill>
              </a:rPr>
              <a:t>4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07094" y="1012224"/>
            <a:ext cx="8585386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2000" b="1" dirty="0">
                <a:solidFill>
                  <a:schemeClr val="accent1">
                    <a:lumMod val="75000"/>
                  </a:schemeClr>
                </a:solidFill>
              </a:rPr>
              <a:t>로마클럽 성장의 한계 보고서</a:t>
            </a:r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</a:rPr>
              <a:t>(Meadow, 1972, 2002 revisited)</a:t>
            </a:r>
          </a:p>
          <a:p>
            <a:pPr marL="285750" indent="-190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600" b="1" dirty="0"/>
              <a:t> 성장의 한계는 경제적 분야와 비경제적 분야로 양분</a:t>
            </a:r>
            <a:endParaRPr lang="en-US" altLang="ko-KR" sz="1600" b="1" dirty="0"/>
          </a:p>
          <a:p>
            <a:pPr marL="285750" indent="-190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600" b="1" dirty="0"/>
              <a:t> </a:t>
            </a:r>
            <a:r>
              <a:rPr lang="ko-KR" altLang="en-US" sz="1600" b="1" dirty="0"/>
              <a:t>경제적 성장의 한계는 </a:t>
            </a:r>
            <a:r>
              <a:rPr lang="en-US" altLang="ko-KR" sz="1600" b="1" dirty="0"/>
              <a:t>GDP </a:t>
            </a:r>
            <a:r>
              <a:rPr lang="ko-KR" altLang="en-US" sz="1600" b="1" dirty="0"/>
              <a:t>증가율의 정체로 정의됨</a:t>
            </a:r>
            <a:r>
              <a:rPr lang="en-US" altLang="ko-KR" sz="1600" b="1" dirty="0"/>
              <a:t>  </a:t>
            </a:r>
          </a:p>
          <a:p>
            <a:pPr marL="714375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/>
              <a:t>우리나라 </a:t>
            </a:r>
            <a:r>
              <a:rPr lang="en-US" altLang="ko-KR" sz="1400" dirty="0"/>
              <a:t>GDP</a:t>
            </a:r>
            <a:r>
              <a:rPr lang="ko-KR" altLang="en-US" sz="1400" dirty="0"/>
              <a:t>증가율은 </a:t>
            </a:r>
            <a:r>
              <a:rPr lang="en-US" altLang="ko-KR" sz="1400" dirty="0"/>
              <a:t>2</a:t>
            </a:r>
            <a:r>
              <a:rPr lang="ko-KR" altLang="en-US" sz="1400" dirty="0"/>
              <a:t>만불 돌파 이전 시점 대비 </a:t>
            </a:r>
            <a:r>
              <a:rPr lang="en-US" altLang="ko-KR" sz="1400" dirty="0"/>
              <a:t>GDP</a:t>
            </a:r>
            <a:r>
              <a:rPr lang="ko-KR" altLang="en-US" sz="1400" dirty="0"/>
              <a:t>증가율이  </a:t>
            </a:r>
            <a:r>
              <a:rPr lang="en-US" altLang="ko-KR" sz="1400" dirty="0"/>
              <a:t>20% </a:t>
            </a:r>
            <a:r>
              <a:rPr lang="ko-KR" altLang="en-US" sz="1400" dirty="0"/>
              <a:t>수준으로 감소</a:t>
            </a:r>
            <a:endParaRPr lang="en-US" altLang="ko-KR" sz="1400" dirty="0"/>
          </a:p>
          <a:p>
            <a:pPr marL="285750" indent="-190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600" b="1" dirty="0"/>
          </a:p>
          <a:p>
            <a:pPr marL="266700" lvl="0" indent="-2667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sz="2000" b="1" dirty="0">
                <a:solidFill>
                  <a:srgbClr val="4F81BD">
                    <a:lumMod val="75000"/>
                  </a:srgbClr>
                </a:solidFill>
              </a:rPr>
              <a:t>2</a:t>
            </a:r>
            <a:r>
              <a:rPr lang="ko-KR" altLang="en-US" sz="2000" b="1" dirty="0">
                <a:solidFill>
                  <a:srgbClr val="4F81BD">
                    <a:lumMod val="75000"/>
                  </a:srgbClr>
                </a:solidFill>
              </a:rPr>
              <a:t>만불의 함정</a:t>
            </a:r>
            <a:r>
              <a:rPr lang="en-US" altLang="ko-KR" sz="2000" b="1" dirty="0">
                <a:solidFill>
                  <a:srgbClr val="4F81BD">
                    <a:lumMod val="75000"/>
                  </a:srgbClr>
                </a:solidFill>
              </a:rPr>
              <a:t>(</a:t>
            </a:r>
            <a:r>
              <a:rPr lang="ko-KR" altLang="en-US" sz="2000" b="1" dirty="0">
                <a:solidFill>
                  <a:srgbClr val="4F81BD">
                    <a:lumMod val="75000"/>
                  </a:srgbClr>
                </a:solidFill>
              </a:rPr>
              <a:t>홍길동</a:t>
            </a:r>
            <a:r>
              <a:rPr lang="en-US" altLang="ko-KR" sz="2000" b="1" dirty="0">
                <a:solidFill>
                  <a:srgbClr val="4F81BD">
                    <a:lumMod val="75000"/>
                  </a:srgbClr>
                </a:solidFill>
              </a:rPr>
              <a:t>, 2009, KDI) </a:t>
            </a:r>
          </a:p>
          <a:p>
            <a:pPr marL="285750" indent="-190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600" b="1" dirty="0"/>
              <a:t> 성장의 한계는 경제적 분야와 비경제적 분야로 양분</a:t>
            </a:r>
            <a:endParaRPr lang="en-US" altLang="ko-KR" sz="1600" b="1" dirty="0"/>
          </a:p>
          <a:p>
            <a:pPr marL="285750" indent="-190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600" b="1" dirty="0"/>
              <a:t> </a:t>
            </a:r>
            <a:r>
              <a:rPr lang="ko-KR" altLang="en-US" sz="1600" b="1" dirty="0"/>
              <a:t>경제적 성장의 한계는 </a:t>
            </a:r>
            <a:r>
              <a:rPr lang="en-US" altLang="ko-KR" sz="1600" b="1" dirty="0"/>
              <a:t>GDP </a:t>
            </a:r>
            <a:r>
              <a:rPr lang="ko-KR" altLang="en-US" sz="1600" b="1" dirty="0"/>
              <a:t>증가율의 정체로 정의됨</a:t>
            </a:r>
            <a:r>
              <a:rPr lang="en-US" altLang="ko-KR" sz="1600" b="1" dirty="0"/>
              <a:t>  </a:t>
            </a:r>
          </a:p>
          <a:p>
            <a:pPr marL="714375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/>
              <a:t>우리나라 </a:t>
            </a:r>
            <a:r>
              <a:rPr lang="en-US" altLang="ko-KR" sz="1400" dirty="0"/>
              <a:t>GDP</a:t>
            </a:r>
            <a:r>
              <a:rPr lang="ko-KR" altLang="en-US" sz="1400" dirty="0"/>
              <a:t>증가율은 </a:t>
            </a:r>
            <a:r>
              <a:rPr lang="en-US" altLang="ko-KR" sz="1400" dirty="0"/>
              <a:t>2</a:t>
            </a:r>
            <a:r>
              <a:rPr lang="ko-KR" altLang="en-US" sz="1400" dirty="0"/>
              <a:t>만불 돌파 이전 시점 대비 </a:t>
            </a:r>
            <a:r>
              <a:rPr lang="en-US" altLang="ko-KR" sz="1400" dirty="0"/>
              <a:t>GDP</a:t>
            </a:r>
            <a:r>
              <a:rPr lang="ko-KR" altLang="en-US" sz="1400" dirty="0"/>
              <a:t>증가율이  </a:t>
            </a:r>
            <a:r>
              <a:rPr lang="en-US" altLang="ko-KR" sz="1400" dirty="0"/>
              <a:t>20% </a:t>
            </a:r>
            <a:r>
              <a:rPr lang="ko-KR" altLang="en-US" sz="1400" dirty="0"/>
              <a:t>수준으로 감소</a:t>
            </a:r>
            <a:endParaRPr lang="en-US" altLang="ko-KR" sz="1400" dirty="0"/>
          </a:p>
          <a:p>
            <a:pPr>
              <a:lnSpc>
                <a:spcPct val="150000"/>
              </a:lnSpc>
            </a:pPr>
            <a:endParaRPr lang="en-US" altLang="ko-KR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66700" lvl="0" indent="-266700">
              <a:lnSpc>
                <a:spcPct val="150000"/>
              </a:lnSpc>
              <a:buFont typeface="Wingdings" panose="05000000000000000000" pitchFamily="2" charset="2"/>
              <a:buChar char="l"/>
              <a:tabLst>
                <a:tab pos="0" algn="l"/>
              </a:tabLst>
            </a:pPr>
            <a:r>
              <a:rPr lang="en-US" altLang="ko-KR" sz="2000" b="1" dirty="0">
                <a:solidFill>
                  <a:srgbClr val="4F81BD">
                    <a:lumMod val="75000"/>
                  </a:srgbClr>
                </a:solidFill>
              </a:rPr>
              <a:t>Limit of growth in newly developed countries(Brooke, 2010, OECD)</a:t>
            </a:r>
          </a:p>
          <a:p>
            <a:pPr marL="285750" indent="-190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600" b="1" dirty="0"/>
              <a:t> 성장의 한계는 경제적 분야와 비경제적 분야로 양분</a:t>
            </a:r>
            <a:endParaRPr lang="en-US" altLang="ko-KR" sz="1600" b="1" dirty="0"/>
          </a:p>
          <a:p>
            <a:pPr marL="285750" indent="-190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600" b="1" dirty="0"/>
              <a:t> </a:t>
            </a:r>
            <a:r>
              <a:rPr lang="ko-KR" altLang="en-US" sz="1600" b="1" dirty="0"/>
              <a:t>경제적 성장의 한계는 </a:t>
            </a:r>
            <a:r>
              <a:rPr lang="en-US" altLang="ko-KR" sz="1600" b="1" dirty="0"/>
              <a:t>GDP </a:t>
            </a:r>
            <a:r>
              <a:rPr lang="ko-KR" altLang="en-US" sz="1600" b="1" dirty="0"/>
              <a:t>증가율의 정체로 정의됨</a:t>
            </a:r>
            <a:r>
              <a:rPr lang="en-US" altLang="ko-KR" sz="1600" b="1" dirty="0"/>
              <a:t>  </a:t>
            </a:r>
          </a:p>
          <a:p>
            <a:pPr marL="714375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/>
              <a:t>우리나라 </a:t>
            </a:r>
            <a:r>
              <a:rPr lang="en-US" altLang="ko-KR" sz="1400" dirty="0"/>
              <a:t>GDP</a:t>
            </a:r>
            <a:r>
              <a:rPr lang="ko-KR" altLang="en-US" sz="1400" dirty="0"/>
              <a:t>증가율은 </a:t>
            </a:r>
            <a:r>
              <a:rPr lang="en-US" altLang="ko-KR" sz="1400" dirty="0"/>
              <a:t>2</a:t>
            </a:r>
            <a:r>
              <a:rPr lang="ko-KR" altLang="en-US" sz="1400" dirty="0"/>
              <a:t>만불 돌파 이전 시점 대비 </a:t>
            </a:r>
            <a:r>
              <a:rPr lang="en-US" altLang="ko-KR" sz="1400" dirty="0"/>
              <a:t>GDP</a:t>
            </a:r>
            <a:r>
              <a:rPr lang="ko-KR" altLang="en-US" sz="1400" dirty="0"/>
              <a:t>증가율이  </a:t>
            </a:r>
            <a:r>
              <a:rPr lang="en-US" altLang="ko-KR" sz="1400" dirty="0"/>
              <a:t>20% </a:t>
            </a:r>
            <a:r>
              <a:rPr lang="ko-KR" altLang="en-US" sz="1400" dirty="0"/>
              <a:t>수준으로 감소</a:t>
            </a:r>
          </a:p>
          <a:p>
            <a:pPr>
              <a:lnSpc>
                <a:spcPct val="150000"/>
              </a:lnSpc>
            </a:pPr>
            <a:endParaRPr lang="en-US" altLang="ko-KR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733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2"/>
          <p:cNvSpPr>
            <a:spLocks noGrp="1"/>
          </p:cNvSpPr>
          <p:nvPr>
            <p:ph type="title"/>
          </p:nvPr>
        </p:nvSpPr>
        <p:spPr>
          <a:xfrm>
            <a:off x="395536" y="228600"/>
            <a:ext cx="5544616" cy="560414"/>
          </a:xfrm>
        </p:spPr>
        <p:txBody>
          <a:bodyPr/>
          <a:lstStyle/>
          <a:p>
            <a:pPr algn="l"/>
            <a:r>
              <a:rPr lang="ko-KR" altLang="en-US" b="1" dirty="0"/>
              <a:t>연구방법론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307094" y="1128951"/>
            <a:ext cx="8585386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0" indent="-266700">
              <a:lnSpc>
                <a:spcPct val="150000"/>
              </a:lnSpc>
              <a:buFont typeface="Wingdings" panose="05000000000000000000" pitchFamily="2" charset="2"/>
              <a:buChar char="l"/>
              <a:tabLst>
                <a:tab pos="0" algn="l"/>
              </a:tabLst>
            </a:pPr>
            <a:r>
              <a:rPr lang="ko-KR" altLang="en-US" sz="1400" b="1" dirty="0">
                <a:solidFill>
                  <a:srgbClr val="4F81BD">
                    <a:lumMod val="75000"/>
                  </a:srgbClr>
                </a:solidFill>
              </a:rPr>
              <a:t>선형회귀분석</a:t>
            </a:r>
            <a:r>
              <a:rPr lang="en-US" altLang="ko-KR" sz="1400" b="1" dirty="0">
                <a:solidFill>
                  <a:srgbClr val="4F81BD">
                    <a:lumMod val="75000"/>
                  </a:srgbClr>
                </a:solidFill>
              </a:rPr>
              <a:t>: </a:t>
            </a:r>
            <a:r>
              <a:rPr lang="ko-KR" altLang="en-US" sz="1400" b="1" dirty="0">
                <a:solidFill>
                  <a:srgbClr val="4F81BD">
                    <a:lumMod val="75000"/>
                  </a:srgbClr>
                </a:solidFill>
              </a:rPr>
              <a:t>성장의 한계 원인 도출</a:t>
            </a:r>
            <a:endParaRPr lang="en-US" altLang="ko-KR" sz="1100" b="1" dirty="0"/>
          </a:p>
          <a:p>
            <a:pPr marL="285750" indent="-190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b="1" dirty="0"/>
              <a:t> </a:t>
            </a:r>
            <a:r>
              <a:rPr lang="ko-KR" altLang="en-US" sz="1100" b="1" dirty="0"/>
              <a:t>선진국진입에 성공한 국가들의 </a:t>
            </a:r>
            <a:r>
              <a:rPr lang="en-US" altLang="ko-KR" sz="1100" b="1" dirty="0"/>
              <a:t>2</a:t>
            </a:r>
            <a:r>
              <a:rPr lang="ko-KR" altLang="en-US" sz="1100" b="1" dirty="0"/>
              <a:t>만불 돌파를 전후의 성장 함수 </a:t>
            </a:r>
            <a:r>
              <a:rPr lang="ko-KR" altLang="en-US" sz="1100" b="1" dirty="0" err="1"/>
              <a:t>선형회귀식을</a:t>
            </a:r>
            <a:r>
              <a:rPr lang="ko-KR" altLang="en-US" sz="1100" b="1" dirty="0"/>
              <a:t> 도출</a:t>
            </a:r>
            <a:endParaRPr lang="en-US" altLang="ko-KR" sz="1100" b="1" dirty="0"/>
          </a:p>
          <a:p>
            <a:pPr marL="285750" indent="-190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100" b="1" dirty="0"/>
          </a:p>
          <a:p>
            <a:pPr marL="285750" indent="-190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b="1" dirty="0"/>
              <a:t> 2</a:t>
            </a:r>
            <a:r>
              <a:rPr lang="ko-KR" altLang="en-US" sz="1100" b="1" dirty="0"/>
              <a:t>만불 전후에 있어서</a:t>
            </a:r>
            <a:r>
              <a:rPr lang="en-US" altLang="ko-KR" sz="1100" b="1" dirty="0"/>
              <a:t>, </a:t>
            </a:r>
            <a:r>
              <a:rPr lang="ko-KR" altLang="en-US" sz="1100" b="1" dirty="0" err="1"/>
              <a:t>선형회귀식의</a:t>
            </a:r>
            <a:r>
              <a:rPr lang="ko-KR" altLang="en-US" sz="1100" b="1" dirty="0"/>
              <a:t> </a:t>
            </a:r>
            <a:r>
              <a:rPr lang="ko-KR" altLang="en-US" sz="1100" b="1" dirty="0" err="1"/>
              <a:t>계수값이</a:t>
            </a:r>
            <a:r>
              <a:rPr lang="ko-KR" altLang="en-US" sz="1100" b="1" dirty="0"/>
              <a:t> 달라짐을 검정</a:t>
            </a:r>
            <a:endParaRPr lang="en-US" altLang="ko-KR" sz="1100" b="1" dirty="0"/>
          </a:p>
          <a:p>
            <a:pPr marL="266700" lvl="0" indent="-266700">
              <a:lnSpc>
                <a:spcPct val="150000"/>
              </a:lnSpc>
              <a:buFont typeface="Wingdings" panose="05000000000000000000" pitchFamily="2" charset="2"/>
              <a:buChar char="l"/>
              <a:tabLst>
                <a:tab pos="0" algn="l"/>
              </a:tabLst>
            </a:pPr>
            <a:r>
              <a:rPr lang="ko-KR" altLang="en-US" sz="1400" b="1" dirty="0">
                <a:solidFill>
                  <a:srgbClr val="4F81BD">
                    <a:lumMod val="75000"/>
                  </a:srgbClr>
                </a:solidFill>
              </a:rPr>
              <a:t>이산선택 모형</a:t>
            </a:r>
            <a:r>
              <a:rPr lang="en-US" altLang="ko-KR" sz="1400" b="1" dirty="0">
                <a:solidFill>
                  <a:srgbClr val="4F81BD">
                    <a:lumMod val="75000"/>
                  </a:srgbClr>
                </a:solidFill>
              </a:rPr>
              <a:t>: </a:t>
            </a:r>
            <a:r>
              <a:rPr lang="ko-KR" altLang="en-US" sz="1400" b="1" dirty="0">
                <a:solidFill>
                  <a:srgbClr val="4F81BD">
                    <a:lumMod val="75000"/>
                  </a:srgbClr>
                </a:solidFill>
              </a:rPr>
              <a:t>국민가치관에 따른 국가성장모형의 선택양상을 검정</a:t>
            </a:r>
            <a:endParaRPr lang="en-US" altLang="ko-KR" sz="1400" b="1" dirty="0">
              <a:solidFill>
                <a:srgbClr val="4F81BD">
                  <a:lumMod val="75000"/>
                </a:srgbClr>
              </a:solidFill>
            </a:endParaRPr>
          </a:p>
          <a:p>
            <a:pPr marL="285750" indent="-190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b="1" dirty="0"/>
              <a:t> </a:t>
            </a:r>
            <a:r>
              <a:rPr lang="ko-KR" altLang="en-US" sz="1100" b="1" dirty="0"/>
              <a:t>국민의 효용</a:t>
            </a:r>
            <a:r>
              <a:rPr lang="en-US" altLang="ko-KR" sz="1100" b="1" dirty="0"/>
              <a:t>(</a:t>
            </a:r>
            <a:r>
              <a:rPr lang="ko-KR" altLang="en-US" sz="1100" b="1" dirty="0"/>
              <a:t>행복</a:t>
            </a:r>
            <a:r>
              <a:rPr lang="en-US" altLang="ko-KR" sz="1100" b="1" dirty="0"/>
              <a:t>)</a:t>
            </a:r>
            <a:r>
              <a:rPr lang="ko-KR" altLang="en-US" sz="1100" b="1" dirty="0"/>
              <a:t>함수는 </a:t>
            </a:r>
            <a:r>
              <a:rPr lang="en-US" altLang="ko-KR" sz="1100" b="1" dirty="0"/>
              <a:t>GDP</a:t>
            </a:r>
            <a:r>
              <a:rPr lang="ko-KR" altLang="en-US" sz="1100" b="1" dirty="0"/>
              <a:t>이외에도 다양한 속성으로 결정됨</a:t>
            </a:r>
            <a:endParaRPr lang="en-US" altLang="ko-KR" sz="1100" b="1" dirty="0"/>
          </a:p>
          <a:p>
            <a:pPr marL="285750" indent="-190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b="1" dirty="0"/>
              <a:t> </a:t>
            </a:r>
            <a:r>
              <a:rPr lang="ko-KR" altLang="en-US" sz="1100" b="1" dirty="0"/>
              <a:t>국민들이 어떤 것에 더 중요도를 두는지에 따라 효용함수의 계수 값은 바뀜</a:t>
            </a:r>
            <a:endParaRPr lang="en-US" altLang="ko-KR" sz="1100" b="1" dirty="0"/>
          </a:p>
          <a:p>
            <a:pPr marL="285750" indent="-190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b="1" dirty="0"/>
              <a:t> </a:t>
            </a:r>
            <a:r>
              <a:rPr lang="ko-KR" altLang="en-US" sz="1100" b="1" dirty="0"/>
              <a:t>선진국의 다양한 국민효용함수를 분석하여 유형별로 분류</a:t>
            </a:r>
            <a:r>
              <a:rPr lang="en-US" altLang="ko-KR" sz="1100" b="1" dirty="0"/>
              <a:t>(</a:t>
            </a:r>
            <a:r>
              <a:rPr lang="ko-KR" altLang="en-US" sz="1100" b="1" dirty="0" err="1"/>
              <a:t>계수값의</a:t>
            </a:r>
            <a:r>
              <a:rPr lang="ko-KR" altLang="en-US" sz="1100" b="1" dirty="0"/>
              <a:t> 범위에 따라</a:t>
            </a:r>
            <a:r>
              <a:rPr lang="en-US" altLang="ko-KR" sz="1100" b="1" dirty="0"/>
              <a:t>)</a:t>
            </a:r>
          </a:p>
          <a:p>
            <a:pPr marL="447675" indent="-18097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b="1" dirty="0"/>
              <a:t>우리나라 국민의 현재 또는 미래 가치관 하에서 가장 실현가능성 높은 미래상이 무엇인지 확률적으로 제시</a:t>
            </a:r>
            <a:endParaRPr lang="en-US" altLang="ko-KR" sz="1100" b="1" dirty="0"/>
          </a:p>
          <a:p>
            <a:pPr marL="285750" indent="-190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100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7FD46-151A-4C30-BB4A-4730FDF69562}" type="slidenum">
              <a:rPr lang="ko-KR" altLang="en-US" smtClean="0">
                <a:solidFill>
                  <a:prstClr val="black"/>
                </a:solidFill>
              </a:rPr>
              <a:t>5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pic>
        <p:nvPicPr>
          <p:cNvPr id="15" name="_x188921856" descr="EMB000019381b6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31"/>
          <a:stretch/>
        </p:blipFill>
        <p:spPr bwMode="auto">
          <a:xfrm>
            <a:off x="827584" y="3561955"/>
            <a:ext cx="2586013" cy="23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_x328758120" descr="EMB000019381b6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35" b="50000"/>
          <a:stretch/>
        </p:blipFill>
        <p:spPr bwMode="auto">
          <a:xfrm>
            <a:off x="755576" y="1714464"/>
            <a:ext cx="2713097" cy="22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_x328760120" descr="EMB000019381b6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30"/>
          <a:stretch/>
        </p:blipFill>
        <p:spPr bwMode="auto">
          <a:xfrm>
            <a:off x="827584" y="3717032"/>
            <a:ext cx="2424281" cy="51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307094" y="4149080"/>
            <a:ext cx="8585386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sz="1400" b="1" dirty="0">
                <a:solidFill>
                  <a:schemeClr val="accent1">
                    <a:lumMod val="75000"/>
                  </a:schemeClr>
                </a:solidFill>
              </a:rPr>
              <a:t>Mixed Method Research </a:t>
            </a:r>
            <a:endParaRPr lang="en-US" altLang="ko-KR" sz="1100" b="1" dirty="0"/>
          </a:p>
          <a:p>
            <a:pPr marL="285750" indent="-190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b="1" dirty="0"/>
              <a:t> </a:t>
            </a:r>
            <a:r>
              <a:rPr lang="ko-KR" altLang="en-US" sz="1100" b="1" dirty="0" err="1"/>
              <a:t>양적연구방법론</a:t>
            </a:r>
            <a:r>
              <a:rPr lang="ko-KR" altLang="en-US" sz="1100" b="1" dirty="0"/>
              <a:t> 이외에도 </a:t>
            </a:r>
            <a:r>
              <a:rPr lang="ko-KR" altLang="en-US" sz="1100" b="1" dirty="0" err="1"/>
              <a:t>질적연구방법을</a:t>
            </a:r>
            <a:r>
              <a:rPr lang="ko-KR" altLang="en-US" sz="1100" b="1" dirty="0"/>
              <a:t> 병행 사용</a:t>
            </a:r>
            <a:endParaRPr lang="en-US" altLang="ko-KR" sz="1100" b="1" dirty="0"/>
          </a:p>
          <a:p>
            <a:pPr marL="285750" indent="-190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b="1" dirty="0"/>
              <a:t> </a:t>
            </a:r>
            <a:r>
              <a:rPr lang="ko-KR" altLang="en-US" sz="1100" b="1" dirty="0"/>
              <a:t>각계 각층의 주요인사들에 대한 인터뷰</a:t>
            </a:r>
            <a:r>
              <a:rPr lang="en-US" altLang="ko-KR" sz="1100" b="1" dirty="0"/>
              <a:t>, </a:t>
            </a:r>
            <a:r>
              <a:rPr lang="ko-KR" altLang="en-US" sz="1100" b="1" dirty="0"/>
              <a:t>문헌조사에 의한 </a:t>
            </a:r>
            <a:r>
              <a:rPr lang="ko-KR" altLang="en-US" sz="1100" b="1" dirty="0" err="1"/>
              <a:t>질적연구</a:t>
            </a:r>
            <a:r>
              <a:rPr lang="ko-KR" altLang="en-US" sz="1100" b="1" dirty="0"/>
              <a:t> 병행</a:t>
            </a:r>
            <a:endParaRPr lang="en-US" altLang="ko-KR" sz="1100" b="1" dirty="0"/>
          </a:p>
          <a:p>
            <a:pPr marL="266700" lvl="0" indent="-2667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sz="1400" b="1" dirty="0">
                <a:solidFill>
                  <a:srgbClr val="4F81BD">
                    <a:lumMod val="75000"/>
                  </a:srgbClr>
                </a:solidFill>
              </a:rPr>
              <a:t>CLA(Causal Layered Analysis)</a:t>
            </a:r>
            <a:endParaRPr lang="en-US" altLang="ko-KR" sz="1100" b="1" dirty="0">
              <a:solidFill>
                <a:prstClr val="black"/>
              </a:solidFill>
            </a:endParaRPr>
          </a:p>
          <a:p>
            <a:pPr marL="285750" lvl="0" indent="-190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b="1" dirty="0">
                <a:solidFill>
                  <a:prstClr val="black"/>
                </a:solidFill>
              </a:rPr>
              <a:t> 2</a:t>
            </a:r>
            <a:r>
              <a:rPr lang="ko-KR" altLang="en-US" sz="1100" b="1" dirty="0">
                <a:solidFill>
                  <a:prstClr val="black"/>
                </a:solidFill>
              </a:rPr>
              <a:t>만불 이후 성공적인 시스템으로 전환하지 못하고 있는 원인을 도출하기 위하여</a:t>
            </a:r>
            <a:endParaRPr lang="en-US" altLang="ko-KR" sz="1100" b="1" dirty="0">
              <a:solidFill>
                <a:prstClr val="black"/>
              </a:solidFill>
            </a:endParaRPr>
          </a:p>
          <a:p>
            <a:pPr marL="285750" lvl="0" indent="-190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b="1" dirty="0">
                <a:solidFill>
                  <a:prstClr val="black"/>
                </a:solidFill>
              </a:rPr>
              <a:t> </a:t>
            </a:r>
            <a:r>
              <a:rPr lang="ko-KR" altLang="en-US" sz="1100" b="1" dirty="0" err="1">
                <a:solidFill>
                  <a:prstClr val="black"/>
                </a:solidFill>
              </a:rPr>
              <a:t>국민의식속에</a:t>
            </a:r>
            <a:r>
              <a:rPr lang="ko-KR" altLang="en-US" sz="1100" b="1" dirty="0">
                <a:solidFill>
                  <a:prstClr val="black"/>
                </a:solidFill>
              </a:rPr>
              <a:t> 잠재한 </a:t>
            </a:r>
            <a:r>
              <a:rPr lang="ko-KR" altLang="en-US" sz="1100" b="1" dirty="0" err="1">
                <a:solidFill>
                  <a:prstClr val="black"/>
                </a:solidFill>
              </a:rPr>
              <a:t>메타포어를</a:t>
            </a:r>
            <a:r>
              <a:rPr lang="ko-KR" altLang="en-US" sz="1100" b="1" dirty="0">
                <a:solidFill>
                  <a:prstClr val="black"/>
                </a:solidFill>
              </a:rPr>
              <a:t> 발견하여 이를 통해 문제의 원인과 해결방법을 도출</a:t>
            </a:r>
            <a:endParaRPr lang="en-US" altLang="ko-KR" sz="1400" b="1" dirty="0">
              <a:solidFill>
                <a:srgbClr val="4F81BD">
                  <a:lumMod val="75000"/>
                </a:srgbClr>
              </a:solidFill>
            </a:endParaRPr>
          </a:p>
          <a:p>
            <a:pPr marL="266700" lvl="0" indent="-2667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sz="1400" b="1" dirty="0">
                <a:solidFill>
                  <a:srgbClr val="4F81BD">
                    <a:lumMod val="75000"/>
                  </a:srgbClr>
                </a:solidFill>
              </a:rPr>
              <a:t>System Dynamics </a:t>
            </a:r>
            <a:r>
              <a:rPr lang="ko-KR" altLang="en-US" sz="1400" b="1" dirty="0">
                <a:solidFill>
                  <a:srgbClr val="4F81BD">
                    <a:lumMod val="75000"/>
                  </a:srgbClr>
                </a:solidFill>
              </a:rPr>
              <a:t>모형</a:t>
            </a:r>
            <a:endParaRPr lang="en-US" altLang="ko-KR" sz="1400" b="1" dirty="0">
              <a:solidFill>
                <a:srgbClr val="4F81BD">
                  <a:lumMod val="75000"/>
                </a:srgbClr>
              </a:solidFill>
            </a:endParaRPr>
          </a:p>
          <a:p>
            <a:pPr marL="285750" indent="-190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b="1" dirty="0"/>
              <a:t> </a:t>
            </a:r>
            <a:r>
              <a:rPr lang="ko-KR" altLang="en-US" sz="1100" b="1" dirty="0"/>
              <a:t>인과관계로 밝혀진 요소들을 연결하여 전체 국가성장 시스템을 시뮬레이션</a:t>
            </a:r>
            <a:r>
              <a:rPr lang="en-US" altLang="ko-KR" sz="1100" b="1" dirty="0"/>
              <a:t> </a:t>
            </a:r>
          </a:p>
        </p:txBody>
      </p:sp>
      <p:grpSp>
        <p:nvGrpSpPr>
          <p:cNvPr id="10" name="그룹 9"/>
          <p:cNvGrpSpPr/>
          <p:nvPr/>
        </p:nvGrpSpPr>
        <p:grpSpPr>
          <a:xfrm>
            <a:off x="6170713" y="4235420"/>
            <a:ext cx="2952328" cy="1927431"/>
            <a:chOff x="1372091" y="3048094"/>
            <a:chExt cx="7136282" cy="3381944"/>
          </a:xfrm>
        </p:grpSpPr>
        <p:pic>
          <p:nvPicPr>
            <p:cNvPr id="11" name="Picture 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2091" y="3048094"/>
              <a:ext cx="7136282" cy="33819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2" name="직사각형 11"/>
            <p:cNvSpPr/>
            <p:nvPr/>
          </p:nvSpPr>
          <p:spPr>
            <a:xfrm>
              <a:off x="4067944" y="4058022"/>
              <a:ext cx="28803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 latinLnBrk="0"/>
              <a:r>
                <a:rPr lang="en-US" altLang="ko-KR" dirty="0"/>
                <a:t>p</a:t>
              </a:r>
              <a:endParaRPr lang="ko-KR" altLang="en-US" dirty="0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5892527" y="4067547"/>
              <a:ext cx="28803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 latinLnBrk="0"/>
              <a:r>
                <a:rPr lang="en-US" altLang="ko-KR" dirty="0"/>
                <a:t>q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01127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논문목차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179512" y="1537622"/>
            <a:ext cx="44644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제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장 서론</a:t>
            </a:r>
            <a:endParaRPr lang="en-US" altLang="ko-KR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190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400" b="1" dirty="0"/>
              <a:t> 제</a:t>
            </a:r>
            <a:r>
              <a:rPr lang="en-US" altLang="ko-KR" sz="1400" b="1" dirty="0"/>
              <a:t>1</a:t>
            </a:r>
            <a:r>
              <a:rPr lang="ko-KR" altLang="en-US" sz="1400" b="1" dirty="0"/>
              <a:t>절 연구의 목적</a:t>
            </a:r>
            <a:endParaRPr lang="en-US" altLang="ko-KR" sz="1400" b="1" dirty="0"/>
          </a:p>
          <a:p>
            <a:pPr marL="285750" indent="-190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400" b="1" dirty="0"/>
              <a:t> </a:t>
            </a:r>
            <a:r>
              <a:rPr lang="ko-KR" altLang="en-US" sz="1400" b="1" dirty="0"/>
              <a:t>제</a:t>
            </a:r>
            <a:r>
              <a:rPr lang="en-US" altLang="ko-KR" sz="1400" b="1" dirty="0"/>
              <a:t>2</a:t>
            </a:r>
            <a:r>
              <a:rPr lang="ko-KR" altLang="en-US" sz="1400" b="1" dirty="0"/>
              <a:t>절 연구방법론</a:t>
            </a:r>
            <a:endParaRPr lang="en-US" altLang="ko-KR" sz="1400" b="1" dirty="0"/>
          </a:p>
          <a:p>
            <a:pPr marL="266700" lvl="0" indent="-2667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b="1" dirty="0">
                <a:solidFill>
                  <a:srgbClr val="4F81BD">
                    <a:lumMod val="75000"/>
                  </a:srgbClr>
                </a:solidFill>
              </a:rPr>
              <a:t>제</a:t>
            </a:r>
            <a:r>
              <a:rPr lang="en-US" altLang="ko-KR" b="1" dirty="0">
                <a:solidFill>
                  <a:srgbClr val="4F81BD">
                    <a:lumMod val="75000"/>
                  </a:srgbClr>
                </a:solidFill>
              </a:rPr>
              <a:t>2</a:t>
            </a:r>
            <a:r>
              <a:rPr lang="ko-KR" altLang="en-US" b="1" dirty="0">
                <a:solidFill>
                  <a:srgbClr val="4F81BD">
                    <a:lumMod val="75000"/>
                  </a:srgbClr>
                </a:solidFill>
              </a:rPr>
              <a:t>장 성장의 한계에 대한 정의</a:t>
            </a:r>
            <a:endParaRPr lang="en-US" altLang="ko-KR" b="1" dirty="0">
              <a:solidFill>
                <a:srgbClr val="4F81BD">
                  <a:lumMod val="75000"/>
                </a:srgbClr>
              </a:solidFill>
            </a:endParaRPr>
          </a:p>
          <a:p>
            <a:pPr marL="285750" indent="-190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400" b="1" dirty="0"/>
              <a:t> </a:t>
            </a:r>
            <a:r>
              <a:rPr lang="ko-KR" altLang="en-US" sz="1400" b="1" dirty="0"/>
              <a:t>제</a:t>
            </a:r>
            <a:r>
              <a:rPr lang="en-US" altLang="ko-KR" sz="1400" b="1" dirty="0"/>
              <a:t>1</a:t>
            </a:r>
            <a:r>
              <a:rPr lang="ko-KR" altLang="en-US" sz="1400" b="1" dirty="0"/>
              <a:t>절 경제적 관점</a:t>
            </a:r>
            <a:endParaRPr lang="en-US" altLang="ko-KR" sz="1400" b="1" dirty="0"/>
          </a:p>
          <a:p>
            <a:pPr marL="285750" indent="-190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400" b="1" dirty="0"/>
              <a:t> </a:t>
            </a:r>
            <a:r>
              <a:rPr lang="ko-KR" altLang="en-US" sz="1400" b="1" dirty="0"/>
              <a:t>제</a:t>
            </a:r>
            <a:r>
              <a:rPr lang="en-US" altLang="ko-KR" sz="1400" b="1" dirty="0"/>
              <a:t>2</a:t>
            </a:r>
            <a:r>
              <a:rPr lang="ko-KR" altLang="en-US" sz="1400" b="1" dirty="0"/>
              <a:t>절 사회적 관점</a:t>
            </a:r>
            <a:endParaRPr lang="en-US" altLang="ko-KR" sz="1400" b="1" dirty="0"/>
          </a:p>
          <a:p>
            <a:pPr marL="285750" indent="-190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400" b="1" dirty="0"/>
              <a:t> </a:t>
            </a:r>
            <a:r>
              <a:rPr lang="ko-KR" altLang="en-US" sz="1400" b="1" dirty="0"/>
              <a:t>제</a:t>
            </a:r>
            <a:r>
              <a:rPr lang="en-US" altLang="ko-KR" sz="1400" b="1" dirty="0"/>
              <a:t>3</a:t>
            </a:r>
            <a:r>
              <a:rPr lang="ko-KR" altLang="en-US" sz="1400" b="1" dirty="0"/>
              <a:t>절 문화적 관점</a:t>
            </a:r>
            <a:endParaRPr lang="en-US" altLang="ko-KR" sz="1400" b="1" dirty="0"/>
          </a:p>
          <a:p>
            <a:pPr marL="266700" lvl="0" indent="-2667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b="1" dirty="0">
                <a:solidFill>
                  <a:srgbClr val="4F81BD">
                    <a:lumMod val="75000"/>
                  </a:srgbClr>
                </a:solidFill>
              </a:rPr>
              <a:t>제</a:t>
            </a:r>
            <a:r>
              <a:rPr lang="en-US" altLang="ko-KR" b="1" dirty="0">
                <a:solidFill>
                  <a:srgbClr val="4F81BD">
                    <a:lumMod val="75000"/>
                  </a:srgbClr>
                </a:solidFill>
              </a:rPr>
              <a:t>3</a:t>
            </a:r>
            <a:r>
              <a:rPr lang="ko-KR" altLang="en-US" b="1" dirty="0">
                <a:solidFill>
                  <a:srgbClr val="4F81BD">
                    <a:lumMod val="75000"/>
                  </a:srgbClr>
                </a:solidFill>
              </a:rPr>
              <a:t>장 우리나라 성장의 한계 원인 분석</a:t>
            </a:r>
            <a:endParaRPr lang="en-US" altLang="ko-KR" b="1" dirty="0">
              <a:solidFill>
                <a:srgbClr val="4F81BD">
                  <a:lumMod val="75000"/>
                </a:srgbClr>
              </a:solidFill>
            </a:endParaRPr>
          </a:p>
          <a:p>
            <a:pPr marL="285750" indent="-190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400" b="1" dirty="0"/>
              <a:t> </a:t>
            </a:r>
            <a:r>
              <a:rPr lang="ko-KR" altLang="en-US" sz="1400" b="1" dirty="0"/>
              <a:t>제</a:t>
            </a:r>
            <a:r>
              <a:rPr lang="en-US" altLang="ko-KR" sz="1400" b="1" dirty="0"/>
              <a:t>1</a:t>
            </a:r>
            <a:r>
              <a:rPr lang="ko-KR" altLang="en-US" sz="1400" b="1" dirty="0"/>
              <a:t>절 표면적 분석</a:t>
            </a:r>
            <a:endParaRPr lang="en-US" altLang="ko-KR" sz="1400" b="1" dirty="0"/>
          </a:p>
          <a:p>
            <a:pPr marL="285750" indent="-190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400" b="1" dirty="0"/>
              <a:t> </a:t>
            </a:r>
            <a:r>
              <a:rPr lang="ko-KR" altLang="en-US" sz="1400" b="1" dirty="0"/>
              <a:t>제</a:t>
            </a:r>
            <a:r>
              <a:rPr lang="en-US" altLang="ko-KR" sz="1400" b="1" dirty="0"/>
              <a:t>2</a:t>
            </a:r>
            <a:r>
              <a:rPr lang="ko-KR" altLang="en-US" sz="1400" b="1" dirty="0"/>
              <a:t>절 구조적 분석</a:t>
            </a:r>
            <a:endParaRPr lang="en-US" altLang="ko-KR" sz="1400" b="1" dirty="0"/>
          </a:p>
          <a:p>
            <a:pPr marL="285750" indent="-190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400" b="1" dirty="0"/>
              <a:t> </a:t>
            </a:r>
            <a:r>
              <a:rPr lang="ko-KR" altLang="en-US" sz="1400" b="1" dirty="0"/>
              <a:t>제</a:t>
            </a:r>
            <a:r>
              <a:rPr lang="en-US" altLang="ko-KR" sz="1400" b="1" dirty="0"/>
              <a:t>3</a:t>
            </a:r>
            <a:r>
              <a:rPr lang="ko-KR" altLang="en-US" sz="1400" b="1" dirty="0"/>
              <a:t>절 세계관 분석</a:t>
            </a:r>
            <a:endParaRPr lang="en-US" altLang="ko-KR" sz="1400" b="1" dirty="0"/>
          </a:p>
          <a:p>
            <a:pPr marL="285750" indent="-190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400" b="1" dirty="0"/>
              <a:t> </a:t>
            </a:r>
            <a:r>
              <a:rPr lang="ko-KR" altLang="en-US" sz="1400" b="1" dirty="0"/>
              <a:t>제</a:t>
            </a:r>
            <a:r>
              <a:rPr lang="en-US" altLang="ko-KR" sz="1400" b="1" dirty="0"/>
              <a:t>4</a:t>
            </a:r>
            <a:r>
              <a:rPr lang="ko-KR" altLang="en-US" sz="1400" b="1" dirty="0"/>
              <a:t>절 </a:t>
            </a:r>
            <a:r>
              <a:rPr lang="ko-KR" altLang="en-US" sz="1400" b="1" dirty="0" err="1"/>
              <a:t>메타포어</a:t>
            </a:r>
            <a:r>
              <a:rPr lang="ko-KR" altLang="en-US" sz="1400" b="1" dirty="0"/>
              <a:t> 분석</a:t>
            </a:r>
            <a:endParaRPr lang="en-US" altLang="ko-K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7FD46-151A-4C30-BB4A-4730FDF69562}" type="slidenum">
              <a:rPr lang="ko-KR" altLang="en-US" smtClean="0">
                <a:solidFill>
                  <a:prstClr val="black"/>
                </a:solidFill>
              </a:rPr>
              <a:t>6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644008" y="1537622"/>
            <a:ext cx="439248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0" indent="-2667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b="1" dirty="0">
                <a:solidFill>
                  <a:srgbClr val="4F81BD">
                    <a:lumMod val="75000"/>
                  </a:srgbClr>
                </a:solidFill>
              </a:rPr>
              <a:t>제</a:t>
            </a:r>
            <a:r>
              <a:rPr lang="en-US" altLang="ko-KR" b="1" dirty="0">
                <a:solidFill>
                  <a:srgbClr val="4F81BD">
                    <a:lumMod val="75000"/>
                  </a:srgbClr>
                </a:solidFill>
              </a:rPr>
              <a:t>4</a:t>
            </a:r>
            <a:r>
              <a:rPr lang="ko-KR" altLang="en-US" b="1" dirty="0">
                <a:solidFill>
                  <a:srgbClr val="4F81BD">
                    <a:lumMod val="75000"/>
                  </a:srgbClr>
                </a:solidFill>
              </a:rPr>
              <a:t>장 성장의 한계 책임 분석</a:t>
            </a:r>
            <a:endParaRPr lang="en-US" altLang="ko-KR" b="1" dirty="0">
              <a:solidFill>
                <a:srgbClr val="4F81BD">
                  <a:lumMod val="75000"/>
                </a:srgbClr>
              </a:solidFill>
            </a:endParaRPr>
          </a:p>
          <a:p>
            <a:pPr marL="285750" indent="-190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400" b="1" dirty="0"/>
              <a:t> </a:t>
            </a:r>
            <a:r>
              <a:rPr lang="ko-KR" altLang="en-US" sz="1400" b="1" dirty="0"/>
              <a:t>제</a:t>
            </a:r>
            <a:r>
              <a:rPr lang="en-US" altLang="ko-KR" sz="1400" b="1" dirty="0"/>
              <a:t>1</a:t>
            </a:r>
            <a:r>
              <a:rPr lang="ko-KR" altLang="en-US" sz="1400" b="1" dirty="0"/>
              <a:t>절 표면적 분석</a:t>
            </a:r>
            <a:endParaRPr lang="en-US" altLang="ko-KR" sz="1400" b="1" dirty="0"/>
          </a:p>
          <a:p>
            <a:pPr marL="285750" indent="-190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400" b="1" dirty="0"/>
              <a:t> </a:t>
            </a:r>
            <a:r>
              <a:rPr lang="ko-KR" altLang="en-US" sz="1400" b="1" dirty="0"/>
              <a:t>제</a:t>
            </a:r>
            <a:r>
              <a:rPr lang="en-US" altLang="ko-KR" sz="1400" b="1" dirty="0"/>
              <a:t>2</a:t>
            </a:r>
            <a:r>
              <a:rPr lang="ko-KR" altLang="en-US" sz="1400" b="1" dirty="0"/>
              <a:t>절 구조적 분석</a:t>
            </a:r>
            <a:endParaRPr lang="en-US" altLang="ko-KR" sz="1400" b="1" dirty="0"/>
          </a:p>
          <a:p>
            <a:pPr marL="285750" indent="-190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400" b="1" dirty="0"/>
              <a:t> </a:t>
            </a:r>
            <a:r>
              <a:rPr lang="ko-KR" altLang="en-US" sz="1400" b="1" dirty="0"/>
              <a:t>제</a:t>
            </a:r>
            <a:r>
              <a:rPr lang="en-US" altLang="ko-KR" sz="1400" b="1" dirty="0"/>
              <a:t>3</a:t>
            </a:r>
            <a:r>
              <a:rPr lang="ko-KR" altLang="en-US" sz="1400" b="1" dirty="0"/>
              <a:t>절 세계관 분석</a:t>
            </a:r>
            <a:endParaRPr lang="en-US" altLang="ko-KR" sz="1400" b="1" dirty="0"/>
          </a:p>
          <a:p>
            <a:pPr marL="285750" indent="-190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400" b="1" dirty="0"/>
              <a:t> </a:t>
            </a:r>
            <a:r>
              <a:rPr lang="ko-KR" altLang="en-US" sz="1400" b="1" dirty="0"/>
              <a:t>제</a:t>
            </a:r>
            <a:r>
              <a:rPr lang="en-US" altLang="ko-KR" sz="1400" b="1" dirty="0"/>
              <a:t>4</a:t>
            </a:r>
            <a:r>
              <a:rPr lang="ko-KR" altLang="en-US" sz="1400" b="1" dirty="0"/>
              <a:t>절 </a:t>
            </a:r>
            <a:r>
              <a:rPr lang="ko-KR" altLang="en-US" sz="1400" b="1" dirty="0" err="1"/>
              <a:t>메타포어</a:t>
            </a:r>
            <a:r>
              <a:rPr lang="ko-KR" altLang="en-US" sz="1400" b="1" dirty="0"/>
              <a:t> 분석</a:t>
            </a:r>
            <a:endParaRPr lang="en-US" altLang="ko-KR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66700" lvl="0" indent="-2667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b="1" dirty="0">
                <a:solidFill>
                  <a:srgbClr val="4F81BD">
                    <a:lumMod val="75000"/>
                  </a:srgbClr>
                </a:solidFill>
              </a:rPr>
              <a:t>제</a:t>
            </a:r>
            <a:r>
              <a:rPr lang="en-US" altLang="ko-KR" b="1" dirty="0">
                <a:solidFill>
                  <a:srgbClr val="4F81BD">
                    <a:lumMod val="75000"/>
                  </a:srgbClr>
                </a:solidFill>
              </a:rPr>
              <a:t>4</a:t>
            </a:r>
            <a:r>
              <a:rPr lang="ko-KR" altLang="en-US" b="1" dirty="0">
                <a:solidFill>
                  <a:srgbClr val="4F81BD">
                    <a:lumMod val="75000"/>
                  </a:srgbClr>
                </a:solidFill>
              </a:rPr>
              <a:t>장 우리나라 대안적 미래상 도출</a:t>
            </a:r>
            <a:endParaRPr lang="en-US" altLang="ko-KR" b="1" dirty="0">
              <a:solidFill>
                <a:srgbClr val="4F81BD">
                  <a:lumMod val="75000"/>
                </a:srgbClr>
              </a:solidFill>
            </a:endParaRPr>
          </a:p>
          <a:p>
            <a:pPr marL="285750" lvl="0" indent="-190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400" b="1" dirty="0">
                <a:solidFill>
                  <a:prstClr val="black"/>
                </a:solidFill>
              </a:rPr>
              <a:t> </a:t>
            </a:r>
            <a:r>
              <a:rPr lang="ko-KR" altLang="en-US" sz="1400" b="1" dirty="0">
                <a:solidFill>
                  <a:prstClr val="black"/>
                </a:solidFill>
              </a:rPr>
              <a:t>제</a:t>
            </a:r>
            <a:r>
              <a:rPr lang="en-US" altLang="ko-KR" sz="1400" b="1" dirty="0">
                <a:solidFill>
                  <a:prstClr val="black"/>
                </a:solidFill>
              </a:rPr>
              <a:t>1</a:t>
            </a:r>
            <a:r>
              <a:rPr lang="ko-KR" altLang="en-US" sz="1400" b="1" dirty="0">
                <a:solidFill>
                  <a:prstClr val="black"/>
                </a:solidFill>
              </a:rPr>
              <a:t>절 </a:t>
            </a:r>
            <a:r>
              <a:rPr lang="ko-KR" altLang="en-US" sz="1400" b="1" dirty="0" err="1">
                <a:solidFill>
                  <a:prstClr val="black"/>
                </a:solidFill>
              </a:rPr>
              <a:t>메타포어의</a:t>
            </a:r>
            <a:r>
              <a:rPr lang="ko-KR" altLang="en-US" sz="1400" b="1" dirty="0">
                <a:solidFill>
                  <a:prstClr val="black"/>
                </a:solidFill>
              </a:rPr>
              <a:t> 변형</a:t>
            </a:r>
            <a:endParaRPr lang="en-US" altLang="ko-KR" sz="1400" b="1" dirty="0">
              <a:solidFill>
                <a:prstClr val="black"/>
              </a:solidFill>
            </a:endParaRPr>
          </a:p>
          <a:p>
            <a:pPr marL="285750" lvl="0" indent="-190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400" b="1" dirty="0">
                <a:solidFill>
                  <a:prstClr val="black"/>
                </a:solidFill>
              </a:rPr>
              <a:t> </a:t>
            </a:r>
            <a:r>
              <a:rPr lang="ko-KR" altLang="en-US" sz="1400" b="1" dirty="0">
                <a:solidFill>
                  <a:prstClr val="black"/>
                </a:solidFill>
              </a:rPr>
              <a:t>제</a:t>
            </a:r>
            <a:r>
              <a:rPr lang="en-US" altLang="ko-KR" sz="1400" b="1" dirty="0">
                <a:solidFill>
                  <a:prstClr val="black"/>
                </a:solidFill>
              </a:rPr>
              <a:t>2</a:t>
            </a:r>
            <a:r>
              <a:rPr lang="ko-KR" altLang="en-US" sz="1400" b="1" dirty="0">
                <a:solidFill>
                  <a:prstClr val="black"/>
                </a:solidFill>
              </a:rPr>
              <a:t>절 세계관 변형</a:t>
            </a:r>
            <a:endParaRPr lang="en-US" altLang="ko-KR" sz="1400" b="1" dirty="0">
              <a:solidFill>
                <a:prstClr val="black"/>
              </a:solidFill>
            </a:endParaRPr>
          </a:p>
          <a:p>
            <a:pPr marL="285750" lvl="0" indent="-190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400" b="1" dirty="0">
                <a:solidFill>
                  <a:prstClr val="black"/>
                </a:solidFill>
              </a:rPr>
              <a:t> </a:t>
            </a:r>
            <a:r>
              <a:rPr lang="ko-KR" altLang="en-US" sz="1400" b="1" dirty="0">
                <a:solidFill>
                  <a:prstClr val="black"/>
                </a:solidFill>
              </a:rPr>
              <a:t>제</a:t>
            </a:r>
            <a:r>
              <a:rPr lang="en-US" altLang="ko-KR" sz="1400" b="1" dirty="0">
                <a:solidFill>
                  <a:prstClr val="black"/>
                </a:solidFill>
              </a:rPr>
              <a:t>3</a:t>
            </a:r>
            <a:r>
              <a:rPr lang="ko-KR" altLang="en-US" sz="1400" b="1" dirty="0">
                <a:solidFill>
                  <a:prstClr val="black"/>
                </a:solidFill>
              </a:rPr>
              <a:t>절 구조 변형</a:t>
            </a:r>
            <a:endParaRPr lang="en-US" altLang="ko-KR" sz="1400" b="1" dirty="0">
              <a:solidFill>
                <a:prstClr val="black"/>
              </a:solidFill>
            </a:endParaRPr>
          </a:p>
          <a:p>
            <a:pPr marL="285750" lvl="0" indent="-190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400" b="1" dirty="0">
                <a:solidFill>
                  <a:prstClr val="black"/>
                </a:solidFill>
              </a:rPr>
              <a:t> </a:t>
            </a:r>
            <a:r>
              <a:rPr lang="ko-KR" altLang="en-US" sz="1400" b="1" dirty="0">
                <a:solidFill>
                  <a:prstClr val="black"/>
                </a:solidFill>
              </a:rPr>
              <a:t>제</a:t>
            </a:r>
            <a:r>
              <a:rPr lang="en-US" altLang="ko-KR" sz="1400" b="1" dirty="0">
                <a:solidFill>
                  <a:prstClr val="black"/>
                </a:solidFill>
              </a:rPr>
              <a:t>4</a:t>
            </a:r>
            <a:r>
              <a:rPr lang="ko-KR" altLang="en-US" sz="1400" b="1" dirty="0">
                <a:solidFill>
                  <a:prstClr val="black"/>
                </a:solidFill>
              </a:rPr>
              <a:t>절 대안적 미래상 도출 </a:t>
            </a:r>
            <a:r>
              <a:rPr lang="en-US" altLang="ko-KR" sz="1400" b="1" dirty="0">
                <a:solidFill>
                  <a:prstClr val="black"/>
                </a:solidFill>
              </a:rPr>
              <a:t>  </a:t>
            </a:r>
          </a:p>
          <a:p>
            <a:pPr marL="266700" lvl="0" indent="-2667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b="1" dirty="0">
                <a:solidFill>
                  <a:srgbClr val="4F81BD">
                    <a:lumMod val="75000"/>
                  </a:srgbClr>
                </a:solidFill>
              </a:rPr>
              <a:t>제</a:t>
            </a:r>
            <a:r>
              <a:rPr lang="en-US" altLang="ko-KR" b="1" dirty="0">
                <a:solidFill>
                  <a:srgbClr val="4F81BD">
                    <a:lumMod val="75000"/>
                  </a:srgbClr>
                </a:solidFill>
              </a:rPr>
              <a:t>5</a:t>
            </a:r>
            <a:r>
              <a:rPr lang="ko-KR" altLang="en-US" b="1" dirty="0">
                <a:solidFill>
                  <a:srgbClr val="4F81BD">
                    <a:lumMod val="75000"/>
                  </a:srgbClr>
                </a:solidFill>
              </a:rPr>
              <a:t>장 결론</a:t>
            </a:r>
            <a:endParaRPr lang="en-US" altLang="ko-KR" b="1" dirty="0">
              <a:solidFill>
                <a:srgbClr val="4F81BD">
                  <a:lumMod val="75000"/>
                </a:srgbClr>
              </a:solidFill>
            </a:endParaRPr>
          </a:p>
          <a:p>
            <a:pPr marL="266700" lvl="0" indent="-2667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b="1" dirty="0">
                <a:solidFill>
                  <a:srgbClr val="4F81BD">
                    <a:lumMod val="75000"/>
                  </a:srgbClr>
                </a:solidFill>
              </a:rPr>
              <a:t>참고문헌</a:t>
            </a:r>
            <a:endParaRPr lang="en-US" altLang="ko-K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07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2"/>
          <p:cNvSpPr>
            <a:spLocks noGrp="1"/>
          </p:cNvSpPr>
          <p:nvPr>
            <p:ph type="title"/>
          </p:nvPr>
        </p:nvSpPr>
        <p:spPr>
          <a:xfrm>
            <a:off x="395536" y="228600"/>
            <a:ext cx="5544616" cy="560414"/>
          </a:xfrm>
        </p:spPr>
        <p:txBody>
          <a:bodyPr/>
          <a:lstStyle/>
          <a:p>
            <a:pPr algn="l"/>
            <a:r>
              <a:rPr lang="ko-KR" altLang="en-US" b="1" dirty="0"/>
              <a:t>예상 연구결과 및 시사점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7FD46-151A-4C30-BB4A-4730FDF69562}" type="slidenum">
              <a:rPr lang="ko-KR" altLang="en-US" smtClean="0">
                <a:solidFill>
                  <a:prstClr val="black"/>
                </a:solidFill>
              </a:rPr>
              <a:t>7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07094" y="1012224"/>
            <a:ext cx="858538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0" indent="-2667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2000" b="1" dirty="0">
                <a:solidFill>
                  <a:srgbClr val="4F81BD">
                    <a:lumMod val="75000"/>
                  </a:srgbClr>
                </a:solidFill>
              </a:rPr>
              <a:t>성장의 한계의 원인에 대한 국민의 의식 분석</a:t>
            </a:r>
            <a:endParaRPr lang="en-US" altLang="ko-KR" sz="2000" b="1" dirty="0">
              <a:solidFill>
                <a:srgbClr val="4F81BD">
                  <a:lumMod val="75000"/>
                </a:srgbClr>
              </a:solidFill>
            </a:endParaRPr>
          </a:p>
          <a:p>
            <a:pPr marL="285750" indent="-190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600" b="1" dirty="0"/>
              <a:t> </a:t>
            </a:r>
            <a:r>
              <a:rPr lang="ko-KR" altLang="en-US" sz="1600" b="1" dirty="0"/>
              <a:t>표면적 원인</a:t>
            </a:r>
            <a:endParaRPr lang="en-US" altLang="ko-KR" sz="1600" b="1" dirty="0"/>
          </a:p>
          <a:p>
            <a:pPr marL="285750" indent="-190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600" b="1" dirty="0"/>
              <a:t> </a:t>
            </a:r>
            <a:r>
              <a:rPr lang="ko-KR" altLang="en-US" sz="1600" b="1" dirty="0"/>
              <a:t>구조적 원인</a:t>
            </a:r>
            <a:endParaRPr lang="en-US" altLang="ko-KR" sz="1600" b="1" dirty="0"/>
          </a:p>
          <a:p>
            <a:pPr marL="285750" indent="-190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600" b="1" dirty="0"/>
              <a:t> </a:t>
            </a:r>
            <a:r>
              <a:rPr lang="ko-KR" altLang="en-US" sz="1600" b="1" dirty="0"/>
              <a:t>국민의 세계관에 의한 원인 </a:t>
            </a:r>
            <a:endParaRPr lang="en-US" altLang="ko-KR" sz="1600" b="1" dirty="0"/>
          </a:p>
          <a:p>
            <a:pPr marL="266700" lvl="0" indent="-2667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2000" b="1" dirty="0">
                <a:solidFill>
                  <a:srgbClr val="4F81BD">
                    <a:lumMod val="75000"/>
                  </a:srgbClr>
                </a:solidFill>
              </a:rPr>
              <a:t>국민의식의 변화 방향과 </a:t>
            </a:r>
            <a:r>
              <a:rPr lang="ko-KR" altLang="en-US" sz="2000" b="1" dirty="0" err="1">
                <a:solidFill>
                  <a:srgbClr val="4F81BD">
                    <a:lumMod val="75000"/>
                  </a:srgbClr>
                </a:solidFill>
              </a:rPr>
              <a:t>이로인한</a:t>
            </a:r>
            <a:r>
              <a:rPr lang="ko-KR" altLang="en-US" sz="2000" b="1" dirty="0">
                <a:solidFill>
                  <a:srgbClr val="4F81BD">
                    <a:lumMod val="75000"/>
                  </a:srgbClr>
                </a:solidFill>
              </a:rPr>
              <a:t> 다양한 대안적 미래상을 제시</a:t>
            </a:r>
            <a:endParaRPr lang="en-US" altLang="ko-KR" sz="2000" b="1" dirty="0">
              <a:solidFill>
                <a:srgbClr val="4F81BD">
                  <a:lumMod val="75000"/>
                </a:srgbClr>
              </a:solidFill>
            </a:endParaRPr>
          </a:p>
          <a:p>
            <a:pPr marL="285750" lvl="0" indent="-190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600" b="1" dirty="0">
                <a:solidFill>
                  <a:prstClr val="black"/>
                </a:solidFill>
              </a:rPr>
              <a:t> </a:t>
            </a:r>
            <a:r>
              <a:rPr lang="ko-KR" altLang="en-US" sz="1600" b="1" dirty="0" err="1">
                <a:solidFill>
                  <a:prstClr val="black"/>
                </a:solidFill>
              </a:rPr>
              <a:t>메타포어의</a:t>
            </a:r>
            <a:r>
              <a:rPr lang="ko-KR" altLang="en-US" sz="1600" b="1" dirty="0">
                <a:solidFill>
                  <a:prstClr val="black"/>
                </a:solidFill>
              </a:rPr>
              <a:t> 변형</a:t>
            </a:r>
            <a:endParaRPr lang="en-US" altLang="ko-KR" sz="1600" b="1" dirty="0">
              <a:solidFill>
                <a:prstClr val="black"/>
              </a:solidFill>
            </a:endParaRPr>
          </a:p>
          <a:p>
            <a:pPr marL="285750" lvl="0" indent="-190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600" b="1" dirty="0">
                <a:solidFill>
                  <a:prstClr val="black"/>
                </a:solidFill>
              </a:rPr>
              <a:t> </a:t>
            </a:r>
            <a:r>
              <a:rPr lang="ko-KR" altLang="en-US" sz="1600" b="1" dirty="0">
                <a:solidFill>
                  <a:prstClr val="black"/>
                </a:solidFill>
              </a:rPr>
              <a:t>세계관 변형</a:t>
            </a:r>
            <a:endParaRPr lang="en-US" altLang="ko-KR" sz="1600" b="1" dirty="0">
              <a:solidFill>
                <a:prstClr val="black"/>
              </a:solidFill>
            </a:endParaRPr>
          </a:p>
          <a:p>
            <a:pPr marL="285750" lvl="0" indent="-190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600" b="1" dirty="0">
                <a:solidFill>
                  <a:prstClr val="black"/>
                </a:solidFill>
              </a:rPr>
              <a:t> </a:t>
            </a:r>
            <a:r>
              <a:rPr lang="ko-KR" altLang="en-US" sz="1600" b="1" dirty="0">
                <a:solidFill>
                  <a:prstClr val="black"/>
                </a:solidFill>
              </a:rPr>
              <a:t>구조 변형</a:t>
            </a:r>
            <a:endParaRPr lang="en-US" altLang="ko-KR" sz="1600" b="1" dirty="0">
              <a:solidFill>
                <a:prstClr val="black"/>
              </a:solidFill>
            </a:endParaRPr>
          </a:p>
          <a:p>
            <a:pPr marL="285750" lvl="0" indent="-190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600" b="1" dirty="0">
                <a:solidFill>
                  <a:prstClr val="black"/>
                </a:solidFill>
              </a:rPr>
              <a:t> </a:t>
            </a:r>
            <a:r>
              <a:rPr lang="ko-KR" altLang="en-US" sz="1600" b="1" dirty="0">
                <a:solidFill>
                  <a:prstClr val="black"/>
                </a:solidFill>
              </a:rPr>
              <a:t>다양한 시나리오의 도출</a:t>
            </a:r>
            <a:endParaRPr lang="en-US" altLang="ko-KR" sz="1600" b="1" dirty="0">
              <a:solidFill>
                <a:prstClr val="black"/>
              </a:solidFill>
            </a:endParaRPr>
          </a:p>
          <a:p>
            <a:pPr marL="266700" lvl="0" indent="-2667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2000" b="1" dirty="0">
                <a:solidFill>
                  <a:srgbClr val="4F81BD">
                    <a:lumMod val="75000"/>
                  </a:srgbClr>
                </a:solidFill>
              </a:rPr>
              <a:t>시사점</a:t>
            </a:r>
            <a:endParaRPr lang="en-US" altLang="ko-KR" sz="2000" b="1" dirty="0">
              <a:solidFill>
                <a:srgbClr val="4F81BD">
                  <a:lumMod val="75000"/>
                </a:srgbClr>
              </a:solidFill>
            </a:endParaRPr>
          </a:p>
          <a:p>
            <a:pPr marL="447675" lvl="0" indent="-18097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600" b="1" dirty="0">
                <a:solidFill>
                  <a:prstClr val="black"/>
                </a:solidFill>
              </a:rPr>
              <a:t>우리나라 성장의 한계의 원인과 대안적 미래상들 도출에 있어서 표면적 분석에 그치지 않고</a:t>
            </a:r>
            <a:r>
              <a:rPr lang="en-US" altLang="ko-KR" sz="1600" b="1" dirty="0">
                <a:solidFill>
                  <a:prstClr val="black"/>
                </a:solidFill>
              </a:rPr>
              <a:t>,</a:t>
            </a:r>
          </a:p>
          <a:p>
            <a:pPr marL="285750" lvl="0" indent="-190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600" b="1" dirty="0">
                <a:solidFill>
                  <a:prstClr val="black"/>
                </a:solidFill>
              </a:rPr>
              <a:t> 각각의 시나리오를 야기하는 사회적 심층구조를 </a:t>
            </a:r>
            <a:r>
              <a:rPr lang="en-US" altLang="ko-KR" sz="1600" b="1" dirty="0">
                <a:solidFill>
                  <a:prstClr val="black"/>
                </a:solidFill>
              </a:rPr>
              <a:t>CLA</a:t>
            </a:r>
            <a:r>
              <a:rPr lang="ko-KR" altLang="en-US" sz="1600" b="1" dirty="0">
                <a:solidFill>
                  <a:prstClr val="black"/>
                </a:solidFill>
              </a:rPr>
              <a:t>관점에서 제시</a:t>
            </a:r>
            <a:endParaRPr lang="en-US" altLang="ko-KR" sz="1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650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7190" y="2364397"/>
            <a:ext cx="4572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tabLst>
                <a:tab pos="2247900" algn="l"/>
              </a:tabLst>
              <a:defRPr/>
            </a:pPr>
            <a:r>
              <a:rPr lang="en-US" altLang="ko-KR" sz="4800" spc="-300" dirty="0">
                <a:ln w="12700">
                  <a:noFill/>
                </a:ln>
                <a:gradFill>
                  <a:gsLst>
                    <a:gs pos="0">
                      <a:srgbClr val="8B0600"/>
                    </a:gs>
                    <a:gs pos="50000">
                      <a:srgbClr val="E42400"/>
                    </a:gs>
                  </a:gsLst>
                  <a:lin ang="13500000" scaled="1"/>
                </a:gradFill>
                <a:latin typeface="HY견고딕" pitchFamily="18" charset="-127"/>
                <a:ea typeface="HY견고딕" pitchFamily="18" charset="-127"/>
              </a:rPr>
              <a:t>THANK</a:t>
            </a:r>
          </a:p>
          <a:p>
            <a:pPr fontAlgn="auto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tabLst>
                <a:tab pos="2247900" algn="l"/>
              </a:tabLst>
              <a:defRPr/>
            </a:pPr>
            <a:r>
              <a:rPr lang="en-US" altLang="ko-KR" sz="4800" spc="-300" dirty="0">
                <a:ln w="12700">
                  <a:noFill/>
                </a:ln>
                <a:gradFill>
                  <a:gsLst>
                    <a:gs pos="0">
                      <a:srgbClr val="8B0600"/>
                    </a:gs>
                    <a:gs pos="50000">
                      <a:srgbClr val="E42400"/>
                    </a:gs>
                  </a:gsLst>
                  <a:lin ang="13500000" scaled="1"/>
                </a:gradFill>
                <a:latin typeface="HY견고딕" pitchFamily="18" charset="-127"/>
                <a:ea typeface="HY견고딕" pitchFamily="18" charset="-127"/>
              </a:rPr>
              <a:t>          YOU</a:t>
            </a:r>
            <a:endParaRPr lang="en-US" altLang="ko-KR" sz="4800" spc="-300" dirty="0">
              <a:ln w="12700">
                <a:noFill/>
              </a:ln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922220"/>
            <a:ext cx="1872208" cy="611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10516</TotalTime>
  <Words>782</Words>
  <Application>Microsoft Office PowerPoint</Application>
  <PresentationFormat>화면 슬라이드 쇼(4:3)</PresentationFormat>
  <Paragraphs>139</Paragraphs>
  <Slides>9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8" baseType="lpstr">
      <vt:lpstr>HY견고딕</vt:lpstr>
      <vt:lpstr>HY헤드라인M</vt:lpstr>
      <vt:lpstr>돋움</vt:lpstr>
      <vt:lpstr>휴먼엑스포</vt:lpstr>
      <vt:lpstr>Arial</vt:lpstr>
      <vt:lpstr>Times New Roman</vt:lpstr>
      <vt:lpstr>Wingdings</vt:lpstr>
      <vt:lpstr>맑은 고딕</vt:lpstr>
      <vt:lpstr>1_디자인 사용자 지정</vt:lpstr>
      <vt:lpstr>PowerPoint 프레젠테이션</vt:lpstr>
      <vt:lpstr>Contents</vt:lpstr>
      <vt:lpstr>연구 목적 및 필요성</vt:lpstr>
      <vt:lpstr>연구질문</vt:lpstr>
      <vt:lpstr>선행연구</vt:lpstr>
      <vt:lpstr>연구방법론</vt:lpstr>
      <vt:lpstr>논문목차</vt:lpstr>
      <vt:lpstr>예상 연구결과 및 시사점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A TITLE SLIDE</dc:title>
  <dc:creator>강석범</dc:creator>
  <cp:lastModifiedBy>UserK</cp:lastModifiedBy>
  <cp:revision>2577</cp:revision>
  <cp:lastPrinted>2014-05-20T07:46:17Z</cp:lastPrinted>
  <dcterms:created xsi:type="dcterms:W3CDTF">2010-05-07T02:21:04Z</dcterms:created>
  <dcterms:modified xsi:type="dcterms:W3CDTF">2023-01-17T09:02:18Z</dcterms:modified>
</cp:coreProperties>
</file>